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66" r:id="rId2"/>
    <p:sldId id="267" r:id="rId3"/>
    <p:sldId id="291" r:id="rId4"/>
    <p:sldId id="280" r:id="rId5"/>
    <p:sldId id="281" r:id="rId6"/>
    <p:sldId id="290" r:id="rId7"/>
    <p:sldId id="289" r:id="rId8"/>
    <p:sldId id="271" r:id="rId9"/>
    <p:sldId id="293" r:id="rId10"/>
    <p:sldId id="288" r:id="rId11"/>
    <p:sldId id="279" r:id="rId12"/>
    <p:sldId id="275" r:id="rId13"/>
    <p:sldId id="282" r:id="rId14"/>
    <p:sldId id="285" r:id="rId15"/>
    <p:sldId id="286" r:id="rId16"/>
    <p:sldId id="283" r:id="rId17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60" d="100"/>
          <a:sy n="60" d="100"/>
        </p:scale>
        <p:origin x="-13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0CF1F-66A2-4D58-A20A-454FAFEA62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638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idx="1"/>
          </p:nvPr>
        </p:nvSpPr>
        <p:spPr>
          <a:xfrm>
            <a:off x="457200" y="1412777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71626"/>
            <a:ext cx="9144000" cy="492443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大学物理预修</a:t>
            </a:r>
            <a:r>
              <a:rPr lang="en-US" altLang="zh-CN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》-13.2</a:t>
            </a:r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原子核衰变</a:t>
            </a:r>
            <a:endParaRPr lang="zh-CN" altLang="en-US" sz="2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10" Type="http://schemas.openxmlformats.org/officeDocument/2006/relationships/image" Target="../media/image2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5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620688"/>
            <a:ext cx="8229600" cy="864096"/>
          </a:xfrm>
        </p:spPr>
        <p:txBody>
          <a:bodyPr>
            <a:normAutofit/>
          </a:bodyPr>
          <a:lstStyle/>
          <a:p>
            <a:pPr marL="838200" indent="-838200" eaLnBrk="1" hangingPunct="1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半衰期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92596" y="1124744"/>
            <a:ext cx="8686800" cy="792088"/>
          </a:xfrm>
        </p:spPr>
        <p:txBody>
          <a:bodyPr>
            <a:no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定义</a:t>
            </a:r>
            <a:r>
              <a:rPr lang="zh-CN" altLang="en-US" sz="2800" b="1" dirty="0" smtClean="0">
                <a:latin typeface="+mn-ea"/>
              </a:rPr>
              <a:t>  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9672" y="1124744"/>
            <a:ext cx="7446151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+mn-ea"/>
              </a:rPr>
              <a:t>原子核</a:t>
            </a:r>
            <a:r>
              <a:rPr lang="zh-CN" altLang="en-US" sz="2800" b="1" dirty="0">
                <a:latin typeface="+mn-ea"/>
              </a:rPr>
              <a:t>有半数发生衰变所需的</a:t>
            </a:r>
            <a:r>
              <a:rPr lang="zh-CN" altLang="en-US" sz="2800" b="1" dirty="0" smtClean="0">
                <a:latin typeface="+mn-ea"/>
              </a:rPr>
              <a:t>时间</a:t>
            </a:r>
            <a:r>
              <a:rPr lang="en-US" altLang="zh-CN" sz="2800" b="1" dirty="0" smtClean="0">
                <a:latin typeface="+mn-ea"/>
              </a:rPr>
              <a:t>--</a:t>
            </a: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半衰期</a:t>
            </a:r>
            <a:r>
              <a:rPr lang="zh-CN" altLang="en-US" sz="2800" b="1" dirty="0">
                <a:latin typeface="+mn-ea"/>
              </a:rPr>
              <a:t>。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025" y="6333045"/>
            <a:ext cx="6084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以氡</a:t>
            </a:r>
            <a:r>
              <a:rPr lang="en-US" altLang="zh-CN" sz="2800" b="1" dirty="0" smtClean="0"/>
              <a:t>222</a:t>
            </a:r>
            <a:r>
              <a:rPr lang="zh-CN" altLang="en-US" sz="2800" b="1" dirty="0" smtClean="0"/>
              <a:t>经过</a:t>
            </a:r>
            <a:r>
              <a:rPr lang="el-GR" altLang="zh-CN" sz="2800" b="1" dirty="0" smtClean="0">
                <a:latin typeface="Times New Roman"/>
                <a:cs typeface="Times New Roman"/>
              </a:rPr>
              <a:t>α</a:t>
            </a:r>
            <a:r>
              <a:rPr lang="zh-CN" altLang="en-US" sz="2800" b="1" dirty="0" smtClean="0">
                <a:latin typeface="Times New Roman"/>
                <a:cs typeface="Times New Roman"/>
              </a:rPr>
              <a:t>衰变变成钋</a:t>
            </a:r>
            <a:r>
              <a:rPr lang="en-US" altLang="zh-CN" sz="2800" b="1" dirty="0" smtClean="0">
                <a:latin typeface="Times New Roman"/>
                <a:cs typeface="Times New Roman"/>
              </a:rPr>
              <a:t>218</a:t>
            </a:r>
            <a:r>
              <a:rPr lang="zh-CN" altLang="en-US" sz="2800" b="1" dirty="0" smtClean="0">
                <a:latin typeface="Times New Roman"/>
                <a:cs typeface="Times New Roman"/>
              </a:rPr>
              <a:t>为例</a:t>
            </a:r>
            <a:endParaRPr lang="zh-CN" altLang="en-US" sz="2800" b="1" dirty="0"/>
          </a:p>
        </p:txBody>
      </p:sp>
      <p:grpSp>
        <p:nvGrpSpPr>
          <p:cNvPr id="20" name="组合 19"/>
          <p:cNvGrpSpPr/>
          <p:nvPr/>
        </p:nvGrpSpPr>
        <p:grpSpPr>
          <a:xfrm>
            <a:off x="719674" y="2940458"/>
            <a:ext cx="683974" cy="432048"/>
            <a:chOff x="1799794" y="2996952"/>
            <a:chExt cx="683974" cy="43204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799794" y="3204974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37" name="矩形 14336"/>
            <p:cNvSpPr/>
            <p:nvPr/>
          </p:nvSpPr>
          <p:spPr>
            <a:xfrm>
              <a:off x="2051720" y="2996952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1520" y="4760723"/>
            <a:ext cx="4176464" cy="1645655"/>
            <a:chOff x="1115616" y="4837298"/>
            <a:chExt cx="4176464" cy="1645655"/>
          </a:xfrm>
        </p:grpSpPr>
        <p:sp>
          <p:nvSpPr>
            <p:cNvPr id="40" name="矩形 39"/>
            <p:cNvSpPr/>
            <p:nvPr/>
          </p:nvSpPr>
          <p:spPr>
            <a:xfrm>
              <a:off x="4860032" y="5186681"/>
              <a:ext cx="432048" cy="1076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15616" y="4837298"/>
              <a:ext cx="4176464" cy="1645655"/>
              <a:chOff x="1115616" y="4837298"/>
              <a:chExt cx="4176464" cy="1645655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4860032" y="5661248"/>
                <a:ext cx="0" cy="37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763688" y="5229200"/>
                <a:ext cx="2160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4860032" y="5229200"/>
                <a:ext cx="0" cy="4320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979712" y="5229200"/>
                <a:ext cx="28803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4860032" y="4863024"/>
                <a:ext cx="432048" cy="432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99992" y="6021288"/>
                <a:ext cx="79208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7.6d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115616" y="4837298"/>
                    <a:ext cx="792088" cy="6685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000" i="1" dirty="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dirty="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dirty="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616" y="4837298"/>
                    <a:ext cx="792088" cy="668516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组合 13"/>
          <p:cNvGrpSpPr/>
          <p:nvPr/>
        </p:nvGrpSpPr>
        <p:grpSpPr>
          <a:xfrm>
            <a:off x="251520" y="5161033"/>
            <a:ext cx="6120680" cy="1245345"/>
            <a:chOff x="1115616" y="5237608"/>
            <a:chExt cx="6120680" cy="1245345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6516216" y="5661248"/>
              <a:ext cx="0" cy="375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763688" y="5648977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6" name="直接连接符 14335"/>
            <p:cNvCxnSpPr/>
            <p:nvPr/>
          </p:nvCxnSpPr>
          <p:spPr>
            <a:xfrm>
              <a:off x="1979712" y="5653846"/>
              <a:ext cx="45365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530803" y="5237608"/>
              <a:ext cx="432048" cy="4541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6530803" y="5668897"/>
              <a:ext cx="43204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18776" y="6021288"/>
              <a:ext cx="10175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11.4d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115616" y="5301208"/>
                  <a:ext cx="792088" cy="670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16" y="5301208"/>
                  <a:ext cx="792088" cy="67056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251520" y="4001254"/>
            <a:ext cx="2520280" cy="2420676"/>
            <a:chOff x="1115616" y="4077829"/>
            <a:chExt cx="2520280" cy="242067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03848" y="5661248"/>
              <a:ext cx="0" cy="375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763688" y="4509120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203848" y="4509120"/>
              <a:ext cx="0" cy="113985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871700" y="4509120"/>
              <a:ext cx="133214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3203848" y="4077829"/>
              <a:ext cx="432048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38" name="矩形 14337"/>
            <p:cNvSpPr/>
            <p:nvPr/>
          </p:nvSpPr>
          <p:spPr>
            <a:xfrm>
              <a:off x="3203848" y="4293853"/>
              <a:ext cx="432048" cy="215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115616" y="4116480"/>
                  <a:ext cx="792088" cy="6685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16" y="4116480"/>
                  <a:ext cx="792088" cy="66851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2843808" y="6036840"/>
              <a:ext cx="7920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3.8d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7504" y="2780928"/>
            <a:ext cx="7173005" cy="3641002"/>
            <a:chOff x="971600" y="2857503"/>
            <a:chExt cx="7173005" cy="3641002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1763688" y="6021288"/>
              <a:ext cx="6192688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763688" y="2996952"/>
              <a:ext cx="0" cy="302433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52517" y="5922441"/>
              <a:ext cx="7920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71600" y="2857503"/>
                  <a:ext cx="792088" cy="7852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2857503"/>
                  <a:ext cx="792088" cy="78528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1432654" y="6036840"/>
              <a:ext cx="7920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任意多边形 3"/>
          <p:cNvSpPr/>
          <p:nvPr/>
        </p:nvSpPr>
        <p:spPr>
          <a:xfrm>
            <a:off x="883061" y="3156482"/>
            <a:ext cx="5894614" cy="2612572"/>
          </a:xfrm>
          <a:custGeom>
            <a:avLst/>
            <a:gdLst>
              <a:gd name="connsiteX0" fmla="*/ 0 w 5894614"/>
              <a:gd name="connsiteY0" fmla="*/ 0 h 2612572"/>
              <a:gd name="connsiteX1" fmla="*/ 1453243 w 5894614"/>
              <a:gd name="connsiteY1" fmla="*/ 1322614 h 2612572"/>
              <a:gd name="connsiteX2" fmla="*/ 3118757 w 5894614"/>
              <a:gd name="connsiteY2" fmla="*/ 2057400 h 2612572"/>
              <a:gd name="connsiteX3" fmla="*/ 4931229 w 5894614"/>
              <a:gd name="connsiteY3" fmla="*/ 2465614 h 2612572"/>
              <a:gd name="connsiteX4" fmla="*/ 5894614 w 5894614"/>
              <a:gd name="connsiteY4" fmla="*/ 2612572 h 2612572"/>
              <a:gd name="connsiteX5" fmla="*/ 5894614 w 5894614"/>
              <a:gd name="connsiteY5" fmla="*/ 2612572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4614" h="2612572">
                <a:moveTo>
                  <a:pt x="0" y="0"/>
                </a:moveTo>
                <a:cubicBezTo>
                  <a:pt x="466725" y="489857"/>
                  <a:pt x="933450" y="979714"/>
                  <a:pt x="1453243" y="1322614"/>
                </a:cubicBezTo>
                <a:cubicBezTo>
                  <a:pt x="1973036" y="1665514"/>
                  <a:pt x="2539093" y="1866900"/>
                  <a:pt x="3118757" y="2057400"/>
                </a:cubicBezTo>
                <a:cubicBezTo>
                  <a:pt x="3698421" y="2247900"/>
                  <a:pt x="4468586" y="2373085"/>
                  <a:pt x="4931229" y="2465614"/>
                </a:cubicBezTo>
                <a:cubicBezTo>
                  <a:pt x="5393872" y="2558143"/>
                  <a:pt x="5894614" y="2612572"/>
                  <a:pt x="5894614" y="2612572"/>
                </a:cubicBezTo>
                <a:lnTo>
                  <a:pt x="5894614" y="261257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592202"/>
              </p:ext>
            </p:extLst>
          </p:nvPr>
        </p:nvGraphicFramePr>
        <p:xfrm>
          <a:off x="2500313" y="2132856"/>
          <a:ext cx="2124075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7" imgW="812520" imgH="482400" progId="Equation.DSMT4">
                  <p:embed/>
                </p:oleObj>
              </mc:Choice>
              <mc:Fallback>
                <p:oleObj name="Equation" r:id="rId7" imgW="812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2132856"/>
                        <a:ext cx="2124075" cy="1262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957058"/>
              </p:ext>
            </p:extLst>
          </p:nvPr>
        </p:nvGraphicFramePr>
        <p:xfrm>
          <a:off x="4303489" y="2204690"/>
          <a:ext cx="2310488" cy="1110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" name="Equation" r:id="rId9" imgW="977760" imgH="469800" progId="Equation.DSMT4">
                  <p:embed/>
                </p:oleObj>
              </mc:Choice>
              <mc:Fallback>
                <p:oleObj name="Equation" r:id="rId9" imgW="977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3489" y="2204690"/>
                        <a:ext cx="2310488" cy="1110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矩形 48"/>
          <p:cNvSpPr/>
          <p:nvPr/>
        </p:nvSpPr>
        <p:spPr>
          <a:xfrm>
            <a:off x="1317461" y="1801408"/>
            <a:ext cx="5976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solidFill>
                  <a:prstClr val="black"/>
                </a:solidFill>
                <a:latin typeface="宋体"/>
              </a:rPr>
              <a:t>经过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solidFill>
                  <a:prstClr val="black"/>
                </a:solidFill>
                <a:latin typeface="宋体"/>
              </a:rPr>
              <a:t>个半衰期后剩余的质量</a:t>
            </a:r>
          </a:p>
        </p:txBody>
      </p:sp>
      <p:sp>
        <p:nvSpPr>
          <p:cNvPr id="25" name="矩形 24"/>
          <p:cNvSpPr/>
          <p:nvPr/>
        </p:nvSpPr>
        <p:spPr>
          <a:xfrm>
            <a:off x="3940432" y="3212976"/>
            <a:ext cx="51778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+mn-ea"/>
              </a:rPr>
              <a:t>例：</a:t>
            </a:r>
            <a:r>
              <a:rPr lang="zh-CN" altLang="en-US" sz="2800" b="1" dirty="0">
                <a:latin typeface="+mn-ea"/>
              </a:rPr>
              <a:t>已知钍</a:t>
            </a:r>
            <a:r>
              <a:rPr lang="en-US" altLang="zh-CN" sz="2800" b="1" dirty="0">
                <a:latin typeface="+mn-ea"/>
              </a:rPr>
              <a:t>234</a:t>
            </a:r>
            <a:r>
              <a:rPr lang="zh-CN" altLang="en-US" sz="2800" b="1" dirty="0">
                <a:latin typeface="+mn-ea"/>
              </a:rPr>
              <a:t>的半衰期是</a:t>
            </a:r>
            <a:r>
              <a:rPr lang="en-US" altLang="zh-CN" sz="2800" b="1" dirty="0">
                <a:latin typeface="+mn-ea"/>
              </a:rPr>
              <a:t>24</a:t>
            </a:r>
            <a:r>
              <a:rPr lang="zh-CN" altLang="en-US" sz="2800" b="1" dirty="0">
                <a:latin typeface="+mn-ea"/>
              </a:rPr>
              <a:t>天，</a:t>
            </a:r>
            <a:r>
              <a:rPr lang="en-US" altLang="zh-CN" sz="2800" b="1" dirty="0">
                <a:latin typeface="+mn-ea"/>
              </a:rPr>
              <a:t>1g</a:t>
            </a:r>
            <a:r>
              <a:rPr lang="zh-CN" altLang="en-US" sz="2800" b="1" dirty="0">
                <a:latin typeface="+mn-ea"/>
              </a:rPr>
              <a:t>钍经过</a:t>
            </a:r>
            <a:r>
              <a:rPr lang="en-US" altLang="zh-CN" sz="2800" b="1" dirty="0">
                <a:latin typeface="+mn-ea"/>
              </a:rPr>
              <a:t>120</a:t>
            </a:r>
            <a:r>
              <a:rPr lang="zh-CN" altLang="en-US" sz="2800" b="1" dirty="0">
                <a:latin typeface="+mn-ea"/>
              </a:rPr>
              <a:t>天后还剩多少？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39219"/>
              </p:ext>
            </p:extLst>
          </p:nvPr>
        </p:nvGraphicFramePr>
        <p:xfrm>
          <a:off x="4775200" y="4005064"/>
          <a:ext cx="43529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Equation" r:id="rId11" imgW="1803240" imgH="469800" progId="Equation.DSMT4">
                  <p:embed/>
                </p:oleObj>
              </mc:Choice>
              <mc:Fallback>
                <p:oleObj name="Equation" r:id="rId11" imgW="180324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4005064"/>
                        <a:ext cx="43529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3" grpId="0"/>
      <p:bldP spid="7" grpId="0"/>
      <p:bldP spid="4" grpId="0" animBg="1"/>
      <p:bldP spid="49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620689"/>
            <a:ext cx="8784976" cy="2736303"/>
          </a:xfrm>
        </p:spPr>
        <p:txBody>
          <a:bodyPr>
            <a:normAutofit lnSpcReduction="10000"/>
          </a:bodyPr>
          <a:lstStyle/>
          <a:p>
            <a:pPr marL="441325" indent="-441325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为测定某水库的存水量，将一瓶放射性同位素溶液倒入水库中，已知这杯溶液每分钟衰变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8× 10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次，这种同位素半衰期为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天，该放射性同位素溶液在较短时间内与水库中水混合均匀。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天后从水库取出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1m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的水，并测得每分钟衰变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次，求水库的存水量为多少？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6463" y="3140968"/>
            <a:ext cx="8897537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indent="-441325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设放射性同位素溶液质量为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天后，剩余的质量为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82815"/>
              </p:ext>
            </p:extLst>
          </p:nvPr>
        </p:nvGraphicFramePr>
        <p:xfrm>
          <a:off x="3192463" y="3867150"/>
          <a:ext cx="30035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9" name="Equation" r:id="rId3" imgW="1244520" imgH="469800" progId="Equation.DSMT4">
                  <p:embed/>
                </p:oleObj>
              </mc:Choice>
              <mc:Fallback>
                <p:oleObj name="Equation" r:id="rId3" imgW="124452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867150"/>
                        <a:ext cx="30035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27585" y="4941168"/>
            <a:ext cx="7200800" cy="694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indent="-441325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每分钟衰变次数与同位素质量成正比，则有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203731"/>
              </p:ext>
            </p:extLst>
          </p:nvPr>
        </p:nvGraphicFramePr>
        <p:xfrm>
          <a:off x="1043608" y="5635912"/>
          <a:ext cx="22987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0" name="Equation" r:id="rId5" imgW="952200" imgH="431640" progId="Equation.DSMT4">
                  <p:embed/>
                </p:oleObj>
              </mc:Choice>
              <mc:Fallback>
                <p:oleObj name="Equation" r:id="rId5" imgW="952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5635912"/>
                        <a:ext cx="229870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338441"/>
              </p:ext>
            </p:extLst>
          </p:nvPr>
        </p:nvGraphicFramePr>
        <p:xfrm>
          <a:off x="3945012" y="5589240"/>
          <a:ext cx="444341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1" name="Equation" r:id="rId7" imgW="1841400" imgH="457200" progId="Equation.DSMT4">
                  <p:embed/>
                </p:oleObj>
              </mc:Choice>
              <mc:Fallback>
                <p:oleObj name="Equation" r:id="rId7" imgW="1841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012" y="5589240"/>
                        <a:ext cx="4443412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1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262680" y="729272"/>
            <a:ext cx="8604573" cy="5940088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t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 </a:t>
            </a:r>
            <a:r>
              <a:rPr kumimoji="0" lang="zh-CN" altLang="en-US" sz="20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、天然</a:t>
            </a:r>
            <a:r>
              <a:rPr kumimoji="0"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放射现象</a:t>
            </a: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定义：自发放出射线</a:t>
            </a:r>
            <a:endParaRPr kumimoji="0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种射线的性质及其比较</a:t>
            </a:r>
          </a:p>
          <a:p>
            <a:pPr algn="l" fontAlgn="t">
              <a:spcBef>
                <a:spcPct val="50000"/>
              </a:spcBef>
            </a:pPr>
            <a:r>
              <a:rPr kumimoji="0" lang="zh-CN" altLang="en-US" sz="20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 </a:t>
            </a:r>
            <a:r>
              <a:rPr kumimoji="0"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原子核的衰变</a:t>
            </a: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kern="0" dirty="0">
                <a:latin typeface="+mn-ea"/>
                <a:ea typeface="+mn-ea"/>
                <a:sym typeface="Symbol" pitchFamily="18" charset="2"/>
              </a:rPr>
              <a:t>原子核放出</a:t>
            </a:r>
            <a:r>
              <a:rPr lang="en-US" altLang="zh-CN" sz="2000" b="1" kern="0" dirty="0">
                <a:latin typeface="+mn-ea"/>
                <a:ea typeface="+mn-ea"/>
                <a:sym typeface="Symbol" pitchFamily="18" charset="2"/>
              </a:rPr>
              <a:t> </a:t>
            </a:r>
            <a:r>
              <a:rPr lang="zh-CN" altLang="en-US" sz="2000" b="1" kern="0" dirty="0">
                <a:latin typeface="+mn-ea"/>
                <a:ea typeface="+mn-ea"/>
              </a:rPr>
              <a:t>粒子、</a:t>
            </a:r>
            <a:r>
              <a:rPr lang="el-GR" altLang="zh-CN" sz="2000" b="1" kern="0" dirty="0">
                <a:latin typeface="+mn-ea"/>
                <a:ea typeface="+mn-ea"/>
                <a:cs typeface="Times New Roman"/>
              </a:rPr>
              <a:t>β</a:t>
            </a:r>
            <a:r>
              <a:rPr lang="zh-CN" altLang="en-US" sz="2000" b="1" kern="0" dirty="0">
                <a:latin typeface="+mn-ea"/>
                <a:ea typeface="+mn-ea"/>
                <a:cs typeface="Times New Roman"/>
              </a:rPr>
              <a:t>粒子，变成另一种</a:t>
            </a:r>
            <a:r>
              <a:rPr lang="zh-CN" altLang="en-US" sz="2000" b="1" kern="0" dirty="0" smtClean="0">
                <a:latin typeface="+mn-ea"/>
                <a:ea typeface="+mn-ea"/>
                <a:cs typeface="Times New Roman"/>
              </a:rPr>
              <a:t>原子核</a:t>
            </a:r>
            <a:endParaRPr kumimoji="0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衰变规律：电荷数，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质量数守恒。</a:t>
            </a:r>
            <a:endParaRPr kumimoji="0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l-GR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zh-CN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衰变：</a:t>
            </a:r>
            <a:endParaRPr kumimoji="0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l-GR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0" lang="zh-CN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衰变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l-GR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衰变：</a:t>
            </a:r>
            <a:r>
              <a:rPr kumimoji="0" lang="zh-CN" altLang="el-G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辐射</a:t>
            </a:r>
            <a:r>
              <a:rPr kumimoji="0" lang="zh-CN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伴随</a:t>
            </a:r>
            <a:r>
              <a:rPr kumimoji="0"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kumimoji="0" lang="zh-CN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衰变和</a:t>
            </a:r>
            <a:r>
              <a:rPr kumimoji="0"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0" lang="zh-CN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衰变，不引起原子核</a:t>
            </a:r>
            <a:r>
              <a:rPr kumimoji="0" lang="zh-CN" altLang="el-G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变化 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l" fontAlgn="t">
              <a:spcBef>
                <a:spcPct val="50000"/>
              </a:spcBef>
            </a:pPr>
            <a:r>
              <a:rPr kumimoji="0"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 </a:t>
            </a:r>
            <a:r>
              <a:rPr kumimoji="0" lang="zh-CN" altLang="en-US" sz="20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、半衰期</a:t>
            </a:r>
            <a:endParaRPr kumimoji="0" lang="zh-CN" altLang="en-US" sz="20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+mn-ea"/>
              </a:rPr>
              <a:t>放射性元素的原子核有半数发生衰变所需的</a:t>
            </a:r>
            <a:r>
              <a:rPr lang="zh-CN" altLang="en-US" sz="2000" b="1" dirty="0" smtClean="0">
                <a:latin typeface="+mn-ea"/>
              </a:rPr>
              <a:t>时间。</a:t>
            </a:r>
            <a:endParaRPr lang="en-US" altLang="zh-CN" sz="2000" b="1" dirty="0">
              <a:latin typeface="+mn-ea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规律：</a:t>
            </a:r>
            <a:r>
              <a:rPr kumimoji="0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1/2)</a:t>
            </a:r>
            <a:r>
              <a:rPr kumimoji="0" lang="en-US" altLang="zh-CN" sz="20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zh-CN" sz="20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，统计性</a:t>
            </a:r>
            <a:endParaRPr kumimoji="0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t">
              <a:spcBef>
                <a:spcPct val="50000"/>
              </a:spcBef>
            </a:pPr>
            <a:r>
              <a:rPr kumimoji="0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决定因素：原子核的内部决定，与元素的种类有关。</a:t>
            </a:r>
            <a:endParaRPr kumimoji="0" lang="zh-CN" altLang="el-G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1450429" y="3907967"/>
            <a:ext cx="5713413" cy="493713"/>
            <a:chOff x="1292" y="2876"/>
            <a:chExt cx="3599" cy="311"/>
          </a:xfrm>
        </p:grpSpPr>
        <p:graphicFrame>
          <p:nvGraphicFramePr>
            <p:cNvPr id="13315" name="Object 2"/>
            <p:cNvGraphicFramePr>
              <a:graphicFrameLocks noChangeAspect="1"/>
            </p:cNvGraphicFramePr>
            <p:nvPr/>
          </p:nvGraphicFramePr>
          <p:xfrm>
            <a:off x="3666" y="2876"/>
            <a:ext cx="122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4" name="Equation" r:id="rId3" imgW="1066680" imgH="241200" progId="Equation.DSMT4">
                    <p:embed/>
                  </p:oleObj>
                </mc:Choice>
                <mc:Fallback>
                  <p:oleObj name="Equation" r:id="rId3" imgW="1066680" imgH="2412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6" y="2876"/>
                          <a:ext cx="122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3" name="Line 6"/>
            <p:cNvSpPr>
              <a:spLocks noChangeShapeType="1"/>
            </p:cNvSpPr>
            <p:nvPr/>
          </p:nvSpPr>
          <p:spPr bwMode="auto">
            <a:xfrm>
              <a:off x="1292" y="3022"/>
              <a:ext cx="240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 b="1"/>
            </a:p>
          </p:txBody>
        </p:sp>
      </p:grpSp>
      <p:grpSp>
        <p:nvGrpSpPr>
          <p:cNvPr id="13318" name="Group 7"/>
          <p:cNvGrpSpPr>
            <a:grpSpLocks/>
          </p:cNvGrpSpPr>
          <p:nvPr/>
        </p:nvGrpSpPr>
        <p:grpSpPr bwMode="auto">
          <a:xfrm>
            <a:off x="1455848" y="3354129"/>
            <a:ext cx="2932113" cy="471487"/>
            <a:chOff x="1383" y="2534"/>
            <a:chExt cx="1847" cy="297"/>
          </a:xfrm>
        </p:grpSpPr>
        <p:graphicFrame>
          <p:nvGraphicFramePr>
            <p:cNvPr id="13314" name="Object 3"/>
            <p:cNvGraphicFramePr>
              <a:graphicFrameLocks noChangeAspect="1"/>
            </p:cNvGraphicFramePr>
            <p:nvPr/>
          </p:nvGraphicFramePr>
          <p:xfrm>
            <a:off x="1918" y="2534"/>
            <a:ext cx="1312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5" name="Equation" r:id="rId5" imgW="1193760" imgH="241200" progId="Equation.DSMT4">
                    <p:embed/>
                  </p:oleObj>
                </mc:Choice>
                <mc:Fallback>
                  <p:oleObj name="Equation" r:id="rId5" imgW="1193760" imgH="2412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8" y="2534"/>
                          <a:ext cx="1312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Line 9"/>
            <p:cNvSpPr>
              <a:spLocks noChangeShapeType="1"/>
            </p:cNvSpPr>
            <p:nvPr/>
          </p:nvSpPr>
          <p:spPr bwMode="auto">
            <a:xfrm>
              <a:off x="1383" y="2750"/>
              <a:ext cx="45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 b="1"/>
            </a:p>
          </p:txBody>
        </p:sp>
      </p:grpSp>
      <p:sp>
        <p:nvSpPr>
          <p:cNvPr id="13319" name="Text Box 11"/>
          <p:cNvSpPr txBox="1">
            <a:spLocks noChangeArrowheads="1"/>
          </p:cNvSpPr>
          <p:nvPr/>
        </p:nvSpPr>
        <p:spPr bwMode="auto">
          <a:xfrm>
            <a:off x="3536379" y="1133489"/>
            <a:ext cx="5572125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t">
              <a:spcBef>
                <a:spcPct val="50000"/>
              </a:spcBef>
            </a:pPr>
            <a:r>
              <a:rPr kumimoji="0" lang="el-GR" altLang="zh-CN" sz="2000" b="1" dirty="0">
                <a:latin typeface="宋体" pitchFamily="2" charset="-122"/>
              </a:rPr>
              <a:t>α</a:t>
            </a:r>
            <a:r>
              <a:rPr kumimoji="0" lang="zh-CN" altLang="el-GR" sz="2000" b="1" dirty="0">
                <a:latin typeface="宋体" pitchFamily="2" charset="-122"/>
              </a:rPr>
              <a:t>射线：氦核，电离本领强，穿透本领弱</a:t>
            </a:r>
            <a:endParaRPr kumimoji="0" lang="zh-CN" altLang="en-US" sz="2000" b="1" dirty="0">
              <a:latin typeface="宋体" pitchFamily="2" charset="-122"/>
            </a:endParaRPr>
          </a:p>
          <a:p>
            <a:pPr algn="l" fontAlgn="t">
              <a:spcBef>
                <a:spcPct val="50000"/>
              </a:spcBef>
            </a:pPr>
            <a:r>
              <a:rPr kumimoji="0" lang="el-GR" altLang="zh-CN" sz="2000" b="1" dirty="0">
                <a:latin typeface="宋体" pitchFamily="2" charset="-122"/>
              </a:rPr>
              <a:t>β</a:t>
            </a:r>
            <a:r>
              <a:rPr kumimoji="0" lang="zh-CN" altLang="el-GR" sz="2000" b="1" dirty="0">
                <a:latin typeface="Arial" charset="0"/>
              </a:rPr>
              <a:t>射线：电子，电离本领较强，穿透本领较强</a:t>
            </a:r>
            <a:endParaRPr kumimoji="0" lang="zh-CN" altLang="en-US" sz="2000" b="1" dirty="0">
              <a:latin typeface="宋体" pitchFamily="2" charset="-122"/>
            </a:endParaRPr>
          </a:p>
          <a:p>
            <a:pPr algn="l" fontAlgn="t">
              <a:spcBef>
                <a:spcPct val="50000"/>
              </a:spcBef>
            </a:pPr>
            <a:r>
              <a:rPr kumimoji="0" lang="el-GR" altLang="zh-CN" sz="2000" b="1" dirty="0">
                <a:latin typeface="宋体" pitchFamily="2" charset="-122"/>
              </a:rPr>
              <a:t>γ</a:t>
            </a:r>
            <a:r>
              <a:rPr kumimoji="0" lang="zh-CN" altLang="el-GR" sz="2000" b="1" dirty="0">
                <a:latin typeface="Arial" charset="0"/>
              </a:rPr>
              <a:t>射线：光子，电离本领弱，穿透本领强</a:t>
            </a:r>
            <a:endParaRPr kumimoji="0" lang="el-GR" altLang="zh-CN" sz="2000" b="1" dirty="0">
              <a:latin typeface="Arial" charset="0"/>
            </a:endParaRPr>
          </a:p>
        </p:txBody>
      </p:sp>
      <p:sp>
        <p:nvSpPr>
          <p:cNvPr id="13321" name="左大括号 11"/>
          <p:cNvSpPr>
            <a:spLocks/>
          </p:cNvSpPr>
          <p:nvPr/>
        </p:nvSpPr>
        <p:spPr bwMode="auto">
          <a:xfrm>
            <a:off x="3250629" y="1325576"/>
            <a:ext cx="428625" cy="1000125"/>
          </a:xfrm>
          <a:prstGeom prst="leftBrace">
            <a:avLst>
              <a:gd name="adj1" fmla="val 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 sz="2000" b="1"/>
          </a:p>
        </p:txBody>
      </p:sp>
      <p:sp>
        <p:nvSpPr>
          <p:cNvPr id="2" name="TextBox 1"/>
          <p:cNvSpPr txBox="1"/>
          <p:nvPr/>
        </p:nvSpPr>
        <p:spPr>
          <a:xfrm>
            <a:off x="3599855" y="620688"/>
            <a:ext cx="133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    结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23528" y="1340768"/>
                <a:ext cx="8568952" cy="5328592"/>
              </a:xfrm>
            </p:spPr>
            <p:txBody>
              <a:bodyPr>
                <a:noAutofit/>
              </a:bodyPr>
              <a:lstStyle/>
              <a:p>
                <a:pPr marL="514350" indent="-514350">
                  <a:lnSpc>
                    <a:spcPct val="120000"/>
                  </a:lnSpc>
                  <a:spcBef>
                    <a:spcPct val="0"/>
                  </a:spcBef>
                  <a:buAutoNum type="arabicPeriod"/>
                </a:pP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判断古生物年代常用</a:t>
                </a:r>
                <a:r>
                  <a:rPr lang="en-US" altLang="zh-CN" sz="2800" b="1" baseline="30000" dirty="0" smtClean="0">
                    <a:latin typeface="Times New Roman" pitchFamily="18" charset="0"/>
                    <a:cs typeface="Times New Roman" pitchFamily="18" charset="0"/>
                  </a:rPr>
                  <a:t>14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定年法。若干万年以前，始祖鸟通过摄食，吸收了植物中含有</a:t>
                </a:r>
                <a:r>
                  <a:rPr lang="en-US" altLang="zh-CN" sz="2800" b="1" baseline="30000" dirty="0" smtClean="0">
                    <a:latin typeface="Times New Roman" pitchFamily="18" charset="0"/>
                    <a:cs typeface="Times New Roman" pitchFamily="18" charset="0"/>
                  </a:rPr>
                  <a:t>14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的营养物质，死亡后不再吸收。随着年代的推移，其体内</a:t>
                </a:r>
                <a:r>
                  <a:rPr lang="en-US" altLang="zh-CN" sz="2800" b="1" baseline="30000" dirty="0" smtClean="0">
                    <a:latin typeface="Times New Roman" pitchFamily="18" charset="0"/>
                    <a:cs typeface="Times New Roman" pitchFamily="18" charset="0"/>
                  </a:rPr>
                  <a:t>14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的含量为现代鸟的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，已知地表中</a:t>
                </a:r>
                <a:r>
                  <a:rPr lang="en-US" altLang="zh-CN" sz="2800" b="1" baseline="30000" dirty="0" smtClean="0">
                    <a:latin typeface="Times New Roman" pitchFamily="18" charset="0"/>
                    <a:cs typeface="Times New Roman" pitchFamily="18" charset="0"/>
                  </a:rPr>
                  <a:t>14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的含量基本不变，</a:t>
                </a:r>
                <a:r>
                  <a:rPr lang="en-US" altLang="zh-CN" sz="2800" b="1" baseline="30000" dirty="0" smtClean="0">
                    <a:latin typeface="Times New Roman" pitchFamily="18" charset="0"/>
                    <a:cs typeface="Times New Roman" pitchFamily="18" charset="0"/>
                  </a:rPr>
                  <a:t>14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的半衰期为</a:t>
                </a:r>
                <a:r>
                  <a:rPr lang="en-US" altLang="zh-CN" sz="2800" b="1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年，试判断始祖鸟距今年代为：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sz="2800" b="1" dirty="0" smtClean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A.                             B.                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zh-CN" sz="28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zh-CN" sz="28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         C.                             D. </a:t>
                </a:r>
              </a:p>
            </p:txBody>
          </p:sp>
        </mc:Choice>
        <mc:Fallback xmlns="">
          <p:sp>
            <p:nvSpPr>
              <p:cNvPr id="102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340768"/>
                <a:ext cx="8568952" cy="5328592"/>
              </a:xfrm>
              <a:blipFill rotWithShape="1">
                <a:blip r:embed="rId3"/>
                <a:stretch>
                  <a:fillRect l="-1209" t="-801" r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4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238485"/>
              </p:ext>
            </p:extLst>
          </p:nvPr>
        </p:nvGraphicFramePr>
        <p:xfrm>
          <a:off x="1763688" y="4653136"/>
          <a:ext cx="962025" cy="944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0" name="Equation" r:id="rId4" imgW="469800" imgH="469800" progId="Equation.3">
                  <p:embed/>
                </p:oleObj>
              </mc:Choice>
              <mc:Fallback>
                <p:oleObj name="Equation" r:id="rId4" imgW="469800" imgH="46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653136"/>
                        <a:ext cx="962025" cy="944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851661"/>
              </p:ext>
            </p:extLst>
          </p:nvPr>
        </p:nvGraphicFramePr>
        <p:xfrm>
          <a:off x="4644008" y="4725144"/>
          <a:ext cx="571500" cy="79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1" name="Equation" r:id="rId6" imgW="279360" imgH="393480" progId="Equation.3">
                  <p:embed/>
                </p:oleObj>
              </mc:Choice>
              <mc:Fallback>
                <p:oleObj name="Equation" r:id="rId6" imgW="27936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725144"/>
                        <a:ext cx="571500" cy="7913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17489"/>
              </p:ext>
            </p:extLst>
          </p:nvPr>
        </p:nvGraphicFramePr>
        <p:xfrm>
          <a:off x="4726359" y="6021289"/>
          <a:ext cx="493713" cy="35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2" name="Equation" r:id="rId8" imgW="241200" imgH="177480" progId="Equation.3">
                  <p:embed/>
                </p:oleObj>
              </mc:Choice>
              <mc:Fallback>
                <p:oleObj name="Equation" r:id="rId8" imgW="24120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359" y="6021289"/>
                        <a:ext cx="493713" cy="3574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949788"/>
              </p:ext>
            </p:extLst>
          </p:nvPr>
        </p:nvGraphicFramePr>
        <p:xfrm>
          <a:off x="1906488" y="6021289"/>
          <a:ext cx="649288" cy="35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3" name="Equation" r:id="rId10" imgW="317160" imgH="177480" progId="Equation.3">
                  <p:embed/>
                </p:oleObj>
              </mc:Choice>
              <mc:Fallback>
                <p:oleObj name="Equation" r:id="rId10" imgW="317160" imgH="177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488" y="6021289"/>
                        <a:ext cx="649288" cy="3574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660232" y="5229200"/>
            <a:ext cx="1512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 smtClean="0">
                <a:solidFill>
                  <a:srgbClr val="FF0000"/>
                </a:solidFill>
              </a:rPr>
              <a:t>D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557808"/>
            <a:ext cx="7793037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小测验</a:t>
            </a: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68760"/>
            <a:ext cx="8280400" cy="4103688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2. </a:t>
            </a:r>
            <a:r>
              <a:rPr lang="zh-CN" altLang="en-US" sz="2800" b="1" dirty="0" smtClean="0">
                <a:latin typeface="Times New Roman" pitchFamily="18" charset="0"/>
              </a:rPr>
              <a:t>图中</a:t>
            </a:r>
            <a:r>
              <a:rPr lang="en-US" altLang="zh-CN" sz="2800" b="1" dirty="0" smtClean="0">
                <a:latin typeface="Times New Roman" pitchFamily="18" charset="0"/>
              </a:rPr>
              <a:t>P</a:t>
            </a:r>
            <a:r>
              <a:rPr lang="zh-CN" altLang="en-US" sz="2800" b="1" dirty="0" smtClean="0">
                <a:latin typeface="Times New Roman" pitchFamily="18" charset="0"/>
              </a:rPr>
              <a:t>为放在匀强电场中的天然放射源，其放出的射线 在电 场的作用下分成</a:t>
            </a:r>
            <a:r>
              <a:rPr lang="en-US" altLang="zh-CN" sz="2800" b="1" dirty="0" smtClean="0">
                <a:latin typeface="Times New Roman" pitchFamily="18" charset="0"/>
              </a:rPr>
              <a:t>a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</a:rPr>
              <a:t>b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</a:rPr>
              <a:t>c</a:t>
            </a:r>
            <a:r>
              <a:rPr lang="zh-CN" altLang="en-US" sz="2800" b="1" dirty="0" smtClean="0">
                <a:latin typeface="Times New Roman" pitchFamily="18" charset="0"/>
              </a:rPr>
              <a:t>三束，以下判断正确的是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A</a:t>
            </a:r>
            <a:r>
              <a:rPr lang="zh-CN" altLang="en-US" sz="2800" b="1" dirty="0" smtClean="0">
                <a:latin typeface="Times New Roman" pitchFamily="18" charset="0"/>
              </a:rPr>
              <a:t>．</a:t>
            </a:r>
            <a:r>
              <a:rPr lang="en-US" altLang="zh-CN" sz="2800" b="1" dirty="0" smtClean="0">
                <a:latin typeface="Times New Roman" pitchFamily="18" charset="0"/>
              </a:rPr>
              <a:t>a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α</a:t>
            </a:r>
            <a:r>
              <a:rPr lang="zh-CN" altLang="en-US" sz="2800" b="1" dirty="0" smtClean="0">
                <a:latin typeface="Times New Roman" pitchFamily="18" charset="0"/>
              </a:rPr>
              <a:t>射线、</a:t>
            </a:r>
            <a:r>
              <a:rPr lang="en-US" altLang="zh-CN" sz="2800" b="1" dirty="0" smtClean="0">
                <a:latin typeface="Times New Roman" pitchFamily="18" charset="0"/>
              </a:rPr>
              <a:t>b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β</a:t>
            </a:r>
            <a:r>
              <a:rPr lang="zh-CN" altLang="en-US" sz="2800" b="1" dirty="0" smtClean="0">
                <a:latin typeface="Times New Roman" pitchFamily="18" charset="0"/>
              </a:rPr>
              <a:t>射线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B</a:t>
            </a:r>
            <a:r>
              <a:rPr lang="zh-CN" altLang="en-US" sz="2800" b="1" dirty="0" smtClean="0">
                <a:latin typeface="Times New Roman" pitchFamily="18" charset="0"/>
              </a:rPr>
              <a:t>．</a:t>
            </a:r>
            <a:r>
              <a:rPr lang="en-US" altLang="zh-CN" sz="2800" b="1" dirty="0" smtClean="0">
                <a:latin typeface="Times New Roman" pitchFamily="18" charset="0"/>
              </a:rPr>
              <a:t>a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β</a:t>
            </a:r>
            <a:r>
              <a:rPr lang="zh-CN" altLang="en-US" sz="2800" b="1" dirty="0" smtClean="0">
                <a:latin typeface="Times New Roman" pitchFamily="18" charset="0"/>
              </a:rPr>
              <a:t>射线、</a:t>
            </a:r>
            <a:r>
              <a:rPr lang="en-US" altLang="zh-CN" sz="2800" b="1" dirty="0" smtClean="0">
                <a:latin typeface="Times New Roman" pitchFamily="18" charset="0"/>
              </a:rPr>
              <a:t>b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γ</a:t>
            </a:r>
            <a:r>
              <a:rPr lang="zh-CN" altLang="en-US" sz="2800" b="1" dirty="0" smtClean="0">
                <a:latin typeface="Times New Roman" pitchFamily="18" charset="0"/>
              </a:rPr>
              <a:t>射线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C</a:t>
            </a:r>
            <a:r>
              <a:rPr lang="zh-CN" altLang="en-US" sz="2800" b="1" dirty="0" smtClean="0">
                <a:latin typeface="Times New Roman" pitchFamily="18" charset="0"/>
              </a:rPr>
              <a:t>．</a:t>
            </a:r>
            <a:r>
              <a:rPr lang="en-US" altLang="zh-CN" sz="2800" b="1" dirty="0" smtClean="0">
                <a:latin typeface="Times New Roman" pitchFamily="18" charset="0"/>
              </a:rPr>
              <a:t>b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γ</a:t>
            </a:r>
            <a:r>
              <a:rPr lang="zh-CN" altLang="en-US" sz="2800" b="1" dirty="0" smtClean="0">
                <a:latin typeface="Times New Roman" pitchFamily="18" charset="0"/>
              </a:rPr>
              <a:t>射线、</a:t>
            </a:r>
            <a:r>
              <a:rPr lang="en-US" altLang="zh-CN" sz="2800" b="1" dirty="0" smtClean="0">
                <a:latin typeface="Times New Roman" pitchFamily="18" charset="0"/>
              </a:rPr>
              <a:t>C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α</a:t>
            </a:r>
            <a:r>
              <a:rPr lang="zh-CN" altLang="en-US" sz="2800" b="1" dirty="0" smtClean="0">
                <a:latin typeface="Times New Roman" pitchFamily="18" charset="0"/>
              </a:rPr>
              <a:t>射线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D</a:t>
            </a:r>
            <a:r>
              <a:rPr lang="zh-CN" altLang="en-US" sz="2800" b="1" dirty="0" smtClean="0">
                <a:latin typeface="Times New Roman" pitchFamily="18" charset="0"/>
              </a:rPr>
              <a:t>．</a:t>
            </a:r>
            <a:r>
              <a:rPr lang="en-US" altLang="zh-CN" sz="2800" b="1" dirty="0" smtClean="0">
                <a:latin typeface="Times New Roman" pitchFamily="18" charset="0"/>
              </a:rPr>
              <a:t>b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α</a:t>
            </a:r>
            <a:r>
              <a:rPr lang="zh-CN" altLang="en-US" sz="2800" b="1" dirty="0" smtClean="0">
                <a:latin typeface="Times New Roman" pitchFamily="18" charset="0"/>
              </a:rPr>
              <a:t>射线、</a:t>
            </a:r>
            <a:r>
              <a:rPr lang="en-US" altLang="zh-CN" sz="2800" b="1" dirty="0" smtClean="0">
                <a:latin typeface="Times New Roman" pitchFamily="18" charset="0"/>
              </a:rPr>
              <a:t>C</a:t>
            </a:r>
            <a:r>
              <a:rPr lang="zh-CN" altLang="en-US" sz="2800" b="1" dirty="0" smtClean="0">
                <a:latin typeface="Times New Roman" pitchFamily="18" charset="0"/>
              </a:rPr>
              <a:t>为</a:t>
            </a:r>
            <a:r>
              <a:rPr lang="en-US" altLang="zh-CN" sz="2800" b="1" dirty="0" smtClean="0">
                <a:latin typeface="Times New Roman" pitchFamily="18" charset="0"/>
              </a:rPr>
              <a:t>γ</a:t>
            </a:r>
            <a:r>
              <a:rPr lang="zh-CN" altLang="en-US" sz="2800" b="1" dirty="0" smtClean="0">
                <a:latin typeface="Times New Roman" pitchFamily="18" charset="0"/>
              </a:rPr>
              <a:t>射线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>
            <a:lum bright="-18000" contrast="18000"/>
          </a:blip>
          <a:srcRect/>
          <a:stretch>
            <a:fillRect/>
          </a:stretch>
        </p:blipFill>
        <p:spPr bwMode="auto">
          <a:xfrm>
            <a:off x="5928544" y="2586385"/>
            <a:ext cx="2592387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79712" y="5229200"/>
            <a:ext cx="1512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</a:rPr>
              <a:t>BC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9552" y="1052736"/>
            <a:ext cx="8461375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800" b="1" kern="0" dirty="0">
                <a:latin typeface="+mn-lt"/>
                <a:ea typeface="+mn-ea"/>
              </a:rPr>
              <a:t>3. </a:t>
            </a:r>
            <a:r>
              <a:rPr lang="zh-CN" altLang="en-US" sz="2800" b="1" kern="0" dirty="0">
                <a:latin typeface="+mn-lt"/>
                <a:ea typeface="+mn-ea"/>
              </a:rPr>
              <a:t>本题中用大写字母代表原子核，</a:t>
            </a:r>
            <a:r>
              <a:rPr lang="en-US" altLang="zh-CN" sz="2800" b="1" kern="0" dirty="0">
                <a:latin typeface="+mn-lt"/>
                <a:ea typeface="+mn-ea"/>
              </a:rPr>
              <a:t>E</a:t>
            </a:r>
            <a:r>
              <a:rPr lang="zh-CN" altLang="en-US" sz="2800" b="1" kern="0" dirty="0">
                <a:latin typeface="+mn-lt"/>
                <a:ea typeface="+mn-ea"/>
              </a:rPr>
              <a:t>经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α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衰变成为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F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，再经</a:t>
            </a:r>
            <a:r>
              <a:rPr lang="en-US" altLang="zh-CN" sz="2800" b="1" kern="0" dirty="0">
                <a:latin typeface="+mn-lt"/>
                <a:ea typeface="+mn-ea"/>
                <a:sym typeface="Symbol" pitchFamily="18" charset="2"/>
              </a:rPr>
              <a:t>β</a:t>
            </a:r>
            <a:r>
              <a:rPr lang="zh-CN" altLang="en-US" sz="2800" b="1" kern="0" dirty="0">
                <a:latin typeface="+mn-lt"/>
                <a:ea typeface="+mn-ea"/>
                <a:sym typeface="Symbol" pitchFamily="18" charset="2"/>
              </a:rPr>
              <a:t>衰变成为</a:t>
            </a:r>
            <a:r>
              <a:rPr lang="en-US" altLang="zh-CN" sz="2800" b="1" kern="0" dirty="0">
                <a:latin typeface="+mn-lt"/>
                <a:ea typeface="+mn-ea"/>
                <a:sym typeface="Symbol" pitchFamily="18" charset="2"/>
              </a:rPr>
              <a:t>G</a:t>
            </a:r>
            <a:r>
              <a:rPr lang="zh-CN" altLang="en-US" sz="2800" b="1" kern="0" dirty="0">
                <a:latin typeface="+mn-lt"/>
                <a:ea typeface="+mn-ea"/>
                <a:sym typeface="Symbol" pitchFamily="18" charset="2"/>
              </a:rPr>
              <a:t>，再经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α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衰变成为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H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。上述系列衰变可记为下式：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zh-CN" altLang="en-US" sz="2800" b="1" kern="0" dirty="0">
              <a:latin typeface="Times New Roman" pitchFamily="18" charset="0"/>
              <a:ea typeface="+mn-ea"/>
            </a:endParaRP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800" b="1" kern="0" dirty="0">
                <a:latin typeface="Times New Roman" pitchFamily="18" charset="0"/>
                <a:ea typeface="+mn-ea"/>
              </a:rPr>
              <a:t>另一系列衰变如下：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800" b="1" kern="0" dirty="0">
                <a:latin typeface="Times New Roman" pitchFamily="18" charset="0"/>
                <a:ea typeface="+mn-ea"/>
              </a:rPr>
              <a:t>已知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P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F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是同位素，则（          ）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</a:rPr>
              <a:t>A.Q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G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R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H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</a:rPr>
              <a:t>B.R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E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S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F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</a:rPr>
              <a:t>C.R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G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S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H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</a:t>
            </a:r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</a:rPr>
              <a:t>D.Q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E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R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和</a:t>
            </a:r>
            <a:r>
              <a:rPr lang="en-US" altLang="zh-CN" sz="2800" b="1" kern="0" dirty="0">
                <a:latin typeface="Times New Roman" pitchFamily="18" charset="0"/>
                <a:ea typeface="+mn-ea"/>
              </a:rPr>
              <a:t>F</a:t>
            </a:r>
            <a:r>
              <a:rPr lang="zh-CN" altLang="en-US" sz="2800" b="1" kern="0" dirty="0">
                <a:latin typeface="Times New Roman" pitchFamily="18" charset="0"/>
                <a:ea typeface="+mn-ea"/>
              </a:rPr>
              <a:t>是同位素</a:t>
            </a:r>
          </a:p>
        </p:txBody>
      </p:sp>
      <p:graphicFrame>
        <p:nvGraphicFramePr>
          <p:cNvPr id="11266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87253161"/>
              </p:ext>
            </p:extLst>
          </p:nvPr>
        </p:nvGraphicFramePr>
        <p:xfrm>
          <a:off x="3071614" y="2052861"/>
          <a:ext cx="40338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4" name="公式" r:id="rId3" imgW="1688367" imgH="215806" progId="Equation.3">
                  <p:embed/>
                </p:oleObj>
              </mc:Choice>
              <mc:Fallback>
                <p:oleObj name="公式" r:id="rId3" imgW="1688367" imgH="215806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14" y="2052861"/>
                        <a:ext cx="403383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143177" y="3481611"/>
            <a:ext cx="17287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</a:rPr>
              <a:t>B</a:t>
            </a:r>
          </a:p>
        </p:txBody>
      </p:sp>
      <p:graphicFrame>
        <p:nvGraphicFramePr>
          <p:cNvPr id="112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098443"/>
              </p:ext>
            </p:extLst>
          </p:nvPr>
        </p:nvGraphicFramePr>
        <p:xfrm>
          <a:off x="4071739" y="2981549"/>
          <a:ext cx="3943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5" name="公式" r:id="rId5" imgW="1651000" imgH="228600" progId="Equation.3">
                  <p:embed/>
                </p:oleObj>
              </mc:Choice>
              <mc:Fallback>
                <p:oleObj name="公式" r:id="rId5" imgW="16510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739" y="2981549"/>
                        <a:ext cx="394335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373063" y="1497013"/>
            <a:ext cx="8280400" cy="43910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</a:rPr>
              <a:t>4. </a:t>
            </a:r>
            <a:r>
              <a:rPr lang="zh-CN" altLang="en-US" sz="2800" b="1" smtClean="0">
                <a:latin typeface="Times New Roman" pitchFamily="18" charset="0"/>
              </a:rPr>
              <a:t>在垂直于纸面的匀强磁场中，有一原来静止的原子核，该核衰变后，放出的带电粒子和反冲核的运动轨迹分别如图中</a:t>
            </a:r>
            <a:r>
              <a:rPr lang="en-US" altLang="zh-CN" sz="2800" b="1" i="1" smtClean="0">
                <a:latin typeface="Times New Roman" pitchFamily="18" charset="0"/>
              </a:rPr>
              <a:t>a</a:t>
            </a:r>
            <a:r>
              <a:rPr lang="zh-CN" altLang="en-US" sz="2800" b="1" i="1" smtClean="0">
                <a:latin typeface="Times New Roman" pitchFamily="18" charset="0"/>
              </a:rPr>
              <a:t>、</a:t>
            </a:r>
            <a:r>
              <a:rPr lang="en-US" altLang="zh-CN" sz="2800" b="1" i="1" smtClean="0">
                <a:latin typeface="Times New Roman" pitchFamily="18" charset="0"/>
              </a:rPr>
              <a:t>b</a:t>
            </a:r>
            <a:r>
              <a:rPr lang="zh-CN" altLang="en-US" sz="2800" b="1" smtClean="0">
                <a:latin typeface="Times New Roman" pitchFamily="18" charset="0"/>
              </a:rPr>
              <a:t>所示，由图可以知（            ）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</a:rPr>
              <a:t>A.</a:t>
            </a:r>
            <a:r>
              <a:rPr lang="zh-CN" altLang="en-US" sz="2800" b="1" smtClean="0">
                <a:latin typeface="Times New Roman" pitchFamily="18" charset="0"/>
              </a:rPr>
              <a:t>该核发生的</a:t>
            </a:r>
            <a:r>
              <a:rPr lang="en-US" altLang="zh-CN" sz="2800" b="1" smtClean="0">
                <a:latin typeface="Times New Roman" pitchFamily="18" charset="0"/>
              </a:rPr>
              <a:t>α</a:t>
            </a:r>
            <a:r>
              <a:rPr lang="zh-CN" altLang="en-US" sz="2800" b="1" smtClean="0">
                <a:latin typeface="Times New Roman" pitchFamily="18" charset="0"/>
              </a:rPr>
              <a:t>衰变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</a:rPr>
              <a:t>B.</a:t>
            </a:r>
            <a:r>
              <a:rPr lang="zh-CN" altLang="en-US" sz="2800" b="1" smtClean="0">
                <a:latin typeface="Times New Roman" pitchFamily="18" charset="0"/>
              </a:rPr>
              <a:t>该核发生的</a:t>
            </a:r>
            <a:r>
              <a:rPr lang="en-US" altLang="zh-CN" sz="2800" b="1" smtClean="0">
                <a:sym typeface="Symbol" pitchFamily="18" charset="2"/>
              </a:rPr>
              <a:t>β</a:t>
            </a:r>
            <a:r>
              <a:rPr lang="zh-CN" altLang="en-US" sz="2800" b="1" smtClean="0">
                <a:sym typeface="Symbol" pitchFamily="18" charset="2"/>
              </a:rPr>
              <a:t>衰变</a:t>
            </a:r>
            <a:endParaRPr lang="zh-CN" altLang="en-US" sz="2800" b="1" smtClean="0">
              <a:latin typeface="Times New Roman" pitchFamily="18" charset="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</a:rPr>
              <a:t>C.</a:t>
            </a:r>
            <a:r>
              <a:rPr lang="zh-CN" altLang="en-US" sz="2800" b="1" smtClean="0">
                <a:latin typeface="Times New Roman" pitchFamily="18" charset="0"/>
              </a:rPr>
              <a:t>磁场方向一定垂直纸面向里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sz="2800" b="1" smtClean="0">
                <a:latin typeface="Times New Roman" pitchFamily="18" charset="0"/>
              </a:rPr>
              <a:t>D.</a:t>
            </a:r>
            <a:r>
              <a:rPr lang="zh-CN" altLang="en-US" sz="2800" b="1" smtClean="0">
                <a:latin typeface="Times New Roman" pitchFamily="18" charset="0"/>
              </a:rPr>
              <a:t>磁场方向向里还是向外不能判定</a:t>
            </a:r>
            <a:endParaRPr lang="zh-CN" altLang="en-US" sz="2800" b="1" smtClean="0">
              <a:sym typeface="Symbol" pitchFamily="18" charset="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989763" y="2348880"/>
            <a:ext cx="1584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6637338" y="3584575"/>
            <a:ext cx="1727200" cy="17287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7781926" y="4141788"/>
            <a:ext cx="574675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6564313" y="4087813"/>
            <a:ext cx="504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7429501" y="4087813"/>
            <a:ext cx="504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2357438"/>
            <a:ext cx="8640959" cy="3286125"/>
          </a:xfrm>
        </p:spPr>
        <p:txBody>
          <a:bodyPr/>
          <a:lstStyle/>
          <a:p>
            <a:pPr marL="536575" indent="-536575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．完成核反应方程：    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→      Pa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zh-CN" altLang="en-US" sz="2800" b="1" u="sng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。        衰变为           的半衰期是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1.2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分钟，则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64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克           经过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分钟还有</a:t>
            </a:r>
            <a:r>
              <a:rPr lang="zh-CN" altLang="en-US" sz="2800" b="1" u="sng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克尚未衰变。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522234"/>
              </p:ext>
            </p:extLst>
          </p:nvPr>
        </p:nvGraphicFramePr>
        <p:xfrm>
          <a:off x="3563888" y="2420888"/>
          <a:ext cx="5175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0" name="公式" r:id="rId3" imgW="190417" imgH="241195" progId="Equation.3">
                  <p:embed/>
                </p:oleObj>
              </mc:Choice>
              <mc:Fallback>
                <p:oleObj name="公式" r:id="rId3" imgW="190417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420888"/>
                        <a:ext cx="5175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676837"/>
              </p:ext>
            </p:extLst>
          </p:nvPr>
        </p:nvGraphicFramePr>
        <p:xfrm>
          <a:off x="4781551" y="2420888"/>
          <a:ext cx="5762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1" name="公式" r:id="rId5" imgW="190417" imgH="241195" progId="Equation.3">
                  <p:embed/>
                </p:oleObj>
              </mc:Choice>
              <mc:Fallback>
                <p:oleObj name="公式" r:id="rId5" imgW="190417" imgH="24119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1" y="2420888"/>
                        <a:ext cx="576262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508065"/>
              </p:ext>
            </p:extLst>
          </p:nvPr>
        </p:nvGraphicFramePr>
        <p:xfrm>
          <a:off x="7020272" y="2420888"/>
          <a:ext cx="10080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" name="公式" r:id="rId7" imgW="393529" imgH="241195" progId="Equation.3">
                  <p:embed/>
                </p:oleObj>
              </mc:Choice>
              <mc:Fallback>
                <p:oleObj name="公式" r:id="rId7" imgW="393529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2420888"/>
                        <a:ext cx="1008062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250276"/>
              </p:ext>
            </p:extLst>
          </p:nvPr>
        </p:nvGraphicFramePr>
        <p:xfrm>
          <a:off x="1259632" y="3091557"/>
          <a:ext cx="9747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3" name="公式" r:id="rId9" imgW="380835" imgH="241195" progId="Equation.3">
                  <p:embed/>
                </p:oleObj>
              </mc:Choice>
              <mc:Fallback>
                <p:oleObj name="公式" r:id="rId9" imgW="380835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091557"/>
                        <a:ext cx="974725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555776" y="3748881"/>
            <a:ext cx="5032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 </a:t>
            </a:r>
          </a:p>
        </p:txBody>
      </p:sp>
      <p:graphicFrame>
        <p:nvGraphicFramePr>
          <p:cNvPr id="11" name="Object 12" descr="羊皮纸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582714"/>
              </p:ext>
            </p:extLst>
          </p:nvPr>
        </p:nvGraphicFramePr>
        <p:xfrm>
          <a:off x="6156176" y="2348880"/>
          <a:ext cx="584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4" name="公式" r:id="rId11" imgW="228600" imgH="228600" progId="Equation.3">
                  <p:embed/>
                </p:oleObj>
              </mc:Choice>
              <mc:Fallback>
                <p:oleObj name="公式" r:id="rId11" imgW="228600" imgH="228600" progId="Equation.3">
                  <p:embed/>
                  <p:pic>
                    <p:nvPicPr>
                      <p:cNvPr id="0" name="Object 12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348880"/>
                        <a:ext cx="584200" cy="593725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8790"/>
              </p:ext>
            </p:extLst>
          </p:nvPr>
        </p:nvGraphicFramePr>
        <p:xfrm>
          <a:off x="6588273" y="3068960"/>
          <a:ext cx="1008063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5" name="公式" r:id="rId13" imgW="393529" imgH="241195" progId="Equation.3">
                  <p:embed/>
                </p:oleObj>
              </mc:Choice>
              <mc:Fallback>
                <p:oleObj name="公式" r:id="rId13" imgW="393529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73" y="3068960"/>
                        <a:ext cx="1008063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620688"/>
            <a:ext cx="8077200" cy="78581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不同的放射性元素，半衰期不同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4653136"/>
            <a:ext cx="8229600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“单个的微观事件是不可预测的”，所以，放射性元素的半衰期，描述的是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统计规律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半衰期的长短由核内部自身的因素决定，跟所处的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化学状态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外部条件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都没有关系。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47071" y="3933056"/>
            <a:ext cx="8077200" cy="78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27233"/>
              </p:ext>
            </p:extLst>
          </p:nvPr>
        </p:nvGraphicFramePr>
        <p:xfrm>
          <a:off x="179512" y="1340768"/>
          <a:ext cx="8784977" cy="264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503"/>
                <a:gridCol w="1370857"/>
                <a:gridCol w="1008112"/>
                <a:gridCol w="1440160"/>
                <a:gridCol w="1080120"/>
                <a:gridCol w="2016225"/>
              </a:tblGrid>
              <a:tr h="654212">
                <a:tc>
                  <a:txBody>
                    <a:bodyPr/>
                    <a:lstStyle/>
                    <a:p>
                      <a:pPr marL="295910" indent="-295910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zh-CN" altLang="en-US" sz="2800" i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半衰期</a:t>
                      </a:r>
                      <a:endParaRPr lang="zh-CN" sz="2800" i="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910" indent="-295910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zh-CN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910" marR="0" indent="-29591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zh-CN" altLang="en-US" sz="2800" i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半衰期</a:t>
                      </a:r>
                      <a:endParaRPr lang="zh-CN" altLang="zh-CN" sz="2800" i="0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95910" indent="-295910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910" indent="-295910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zh-CN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zh-CN" altLang="en-US" sz="2800" i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半衰期</a:t>
                      </a:r>
                      <a:endParaRPr lang="zh-CN" altLang="zh-CN" sz="2800" i="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</a:tr>
              <a:tr h="1794060"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自由中子</a:t>
                      </a: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0.18μs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12min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3.18h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226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8.04d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5.272a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5730a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237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  <a:tc>
                  <a:txBody>
                    <a:bodyPr/>
                    <a:lstStyle/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</a:t>
                      </a: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7.04</a:t>
                      </a: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4.46</a:t>
                      </a: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95275" indent="-295275"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</a:tabLs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r>
                        <a:rPr lang="zh-CN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20430" marR="12043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40246" y="741132"/>
            <a:ext cx="4213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 </a:t>
            </a:r>
            <a:r>
              <a:rPr lang="zh-CN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放射性同位素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948782"/>
              </p:ext>
            </p:extLst>
          </p:nvPr>
        </p:nvGraphicFramePr>
        <p:xfrm>
          <a:off x="2526973" y="3573016"/>
          <a:ext cx="3369974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2" name="Equation" r:id="rId3" imgW="1244600" imgH="241300" progId="Equation.DSMT4">
                  <p:embed/>
                </p:oleObj>
              </mc:Choice>
              <mc:Fallback>
                <p:oleObj name="Equation" r:id="rId3" imgW="12446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6973" y="3573016"/>
                        <a:ext cx="3369974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67544" y="4770392"/>
            <a:ext cx="8314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 algn="l"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天然放射性同位素不过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40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多种</a:t>
            </a:r>
            <a:r>
              <a:rPr lang="zh-CN" altLang="zh-CN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，而今天人工制造的放射性同位素已多达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2000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多种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51520" y="2564904"/>
            <a:ext cx="8280970" cy="1384995"/>
            <a:chOff x="323478" y="3429000"/>
            <a:chExt cx="8280970" cy="1384995"/>
          </a:xfrm>
        </p:grpSpPr>
        <p:sp>
          <p:nvSpPr>
            <p:cNvPr id="5" name="TextBox 4"/>
            <p:cNvSpPr txBox="1"/>
            <p:nvPr/>
          </p:nvSpPr>
          <p:spPr>
            <a:xfrm>
              <a:off x="323478" y="3429000"/>
              <a:ext cx="8280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361950" algn="l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1934</a:t>
              </a:r>
              <a:r>
                <a:rPr lang="zh-CN" altLang="zh-CN" sz="2800" b="1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年，约里奥－居里夫妇</a:t>
              </a:r>
              <a:r>
                <a:rPr lang="zh-CN" altLang="zh-CN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发现</a:t>
              </a:r>
              <a:r>
                <a:rPr lang="zh-CN" altLang="en-US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用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α</a:t>
              </a:r>
              <a:r>
                <a:rPr lang="zh-CN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粒子</a:t>
              </a:r>
              <a:r>
                <a:rPr lang="zh-CN" altLang="zh-CN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轰击铝片</a:t>
              </a:r>
              <a:r>
                <a:rPr lang="zh-CN" altLang="en-US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可产生</a:t>
              </a:r>
              <a:r>
                <a:rPr lang="zh-CN" altLang="zh-CN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放射性磷</a:t>
              </a:r>
              <a:r>
                <a:rPr lang="en-US" altLang="zh-CN" sz="2800" b="1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       </a:t>
              </a:r>
              <a:r>
                <a:rPr lang="zh-CN" altLang="zh-CN" sz="2800" b="1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，即</a:t>
              </a:r>
            </a:p>
            <a:p>
              <a:endParaRPr lang="zh-CN" alt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1229790"/>
                </p:ext>
              </p:extLst>
            </p:nvPr>
          </p:nvGraphicFramePr>
          <p:xfrm>
            <a:off x="3419822" y="3842593"/>
            <a:ext cx="557808" cy="557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3" name="Equation" r:id="rId5" imgW="241200" imgH="241200" progId="Equation.DSMT4">
                    <p:embed/>
                  </p:oleObj>
                </mc:Choice>
                <mc:Fallback>
                  <p:oleObj name="Equation" r:id="rId5" imgW="241200" imgH="2412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822" y="3842593"/>
                          <a:ext cx="557808" cy="5578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273034" y="1484784"/>
            <a:ext cx="854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衰变是</a:t>
            </a:r>
            <a:r>
              <a:rPr lang="zh-CN" altLang="zh-CN" sz="2800" b="1" dirty="0"/>
              <a:t>核的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自发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变化</a:t>
            </a:r>
            <a:r>
              <a:rPr lang="zh-CN" altLang="en-US" sz="2800" b="1" dirty="0" smtClean="0"/>
              <a:t>。能否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人工控制原子核 变化</a:t>
            </a:r>
            <a:r>
              <a:rPr lang="zh-CN" altLang="en-US" sz="2800" b="1" dirty="0" smtClean="0"/>
              <a:t>，制造新元素？</a:t>
            </a:r>
            <a:endParaRPr lang="zh-CN" altLang="en-US" sz="28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971600" y="4187482"/>
            <a:ext cx="5976664" cy="557808"/>
            <a:chOff x="971600" y="5006903"/>
            <a:chExt cx="5976664" cy="557808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5133549"/>
                </p:ext>
              </p:extLst>
            </p:nvPr>
          </p:nvGraphicFramePr>
          <p:xfrm>
            <a:off x="971600" y="5006903"/>
            <a:ext cx="557808" cy="557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4" name="Equation" r:id="rId7" imgW="241200" imgH="241200" progId="Equation.DSMT4">
                    <p:embed/>
                  </p:oleObj>
                </mc:Choice>
                <mc:Fallback>
                  <p:oleObj name="Equation" r:id="rId7" imgW="2412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600" y="5006903"/>
                          <a:ext cx="557808" cy="5578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1475656" y="5013176"/>
              <a:ext cx="5472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 dirty="0" smtClean="0"/>
                <a:t>----</a:t>
              </a:r>
              <a:r>
                <a:rPr lang="zh-CN" altLang="en-US" sz="2800" b="1" dirty="0" smtClean="0"/>
                <a:t>人工放射性同位素第一例</a:t>
              </a:r>
              <a:endParaRPr lang="zh-CN" altLang="en-US" sz="2800" b="1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467544" y="5877272"/>
            <a:ext cx="8314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 algn="l">
              <a:buFont typeface="Arial" panose="020B0604020202020204" pitchFamily="34" charset="0"/>
              <a:buChar char="•"/>
            </a:pPr>
            <a:r>
              <a:rPr lang="zh-CN" altLang="zh-CN" sz="2800" b="1" dirty="0">
                <a:latin typeface="Times New Roman"/>
                <a:ea typeface="宋体"/>
                <a:cs typeface="Times New Roman"/>
              </a:rPr>
              <a:t>凡是用到射线时</a:t>
            </a:r>
            <a:r>
              <a:rPr lang="zh-CN" altLang="zh-CN" sz="2800" b="1" dirty="0" smtClean="0">
                <a:latin typeface="Times New Roman"/>
                <a:ea typeface="宋体"/>
                <a:cs typeface="Times New Roman"/>
              </a:rPr>
              <a:t>，都是</a:t>
            </a:r>
            <a:r>
              <a:rPr lang="zh-CN" altLang="en-US" sz="2800" b="1" dirty="0" smtClean="0">
                <a:latin typeface="Times New Roman"/>
                <a:ea typeface="宋体"/>
                <a:cs typeface="Times New Roman"/>
              </a:rPr>
              <a:t>用</a:t>
            </a:r>
            <a:r>
              <a:rPr lang="zh-CN" altLang="zh-CN" sz="2800" b="1" dirty="0" smtClean="0">
                <a:latin typeface="Times New Roman"/>
                <a:ea typeface="宋体"/>
                <a:cs typeface="Times New Roman"/>
              </a:rPr>
              <a:t>人工</a:t>
            </a:r>
            <a:r>
              <a:rPr lang="zh-CN" altLang="zh-CN" sz="2800" b="1" dirty="0">
                <a:latin typeface="Times New Roman"/>
                <a:ea typeface="宋体"/>
                <a:cs typeface="Times New Roman"/>
              </a:rPr>
              <a:t>放射性同位</a:t>
            </a:r>
            <a:r>
              <a:rPr lang="zh-CN" altLang="zh-CN" sz="2800" b="1" spc="5" dirty="0">
                <a:latin typeface="Times New Roman"/>
                <a:ea typeface="宋体"/>
                <a:cs typeface="Times New Roman"/>
              </a:rPr>
              <a:t>素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20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897" y="404664"/>
            <a:ext cx="8229600" cy="1143000"/>
          </a:xfrm>
        </p:spPr>
        <p:txBody>
          <a:bodyPr>
            <a:normAutofit/>
          </a:bodyPr>
          <a:lstStyle/>
          <a:p>
            <a:pPr marL="838200" indent="-838200" eaLnBrk="1" hangingPunct="1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探测与应用</a:t>
            </a:r>
          </a:p>
        </p:txBody>
      </p: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714375" y="1844824"/>
            <a:ext cx="7621588" cy="4173531"/>
            <a:chOff x="2472" y="4782"/>
            <a:chExt cx="5865" cy="3213"/>
          </a:xfrm>
        </p:grpSpPr>
        <p:sp>
          <p:nvSpPr>
            <p:cNvPr id="25604" name="Oval 3"/>
            <p:cNvSpPr>
              <a:spLocks noChangeArrowheads="1"/>
            </p:cNvSpPr>
            <p:nvPr/>
          </p:nvSpPr>
          <p:spPr bwMode="auto">
            <a:xfrm>
              <a:off x="2663" y="6181"/>
              <a:ext cx="774" cy="774"/>
            </a:xfrm>
            <a:prstGeom prst="ellipse">
              <a:avLst/>
            </a:prstGeom>
            <a:gradFill rotWithShape="0">
              <a:gsLst>
                <a:gs pos="0">
                  <a:srgbClr val="4F81BD"/>
                </a:gs>
                <a:gs pos="100000">
                  <a:srgbClr val="2F4D7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/>
            </a:p>
          </p:txBody>
        </p:sp>
        <p:cxnSp>
          <p:nvCxnSpPr>
            <p:cNvPr id="25605" name="AutoShape 4"/>
            <p:cNvCxnSpPr>
              <a:cxnSpLocks noChangeShapeType="1"/>
            </p:cNvCxnSpPr>
            <p:nvPr/>
          </p:nvCxnSpPr>
          <p:spPr bwMode="auto">
            <a:xfrm>
              <a:off x="5448" y="4782"/>
              <a:ext cx="421" cy="61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5606" name="Oval 5"/>
            <p:cNvSpPr>
              <a:spLocks noChangeArrowheads="1"/>
            </p:cNvSpPr>
            <p:nvPr/>
          </p:nvSpPr>
          <p:spPr bwMode="auto">
            <a:xfrm>
              <a:off x="5546" y="6358"/>
              <a:ext cx="353" cy="353"/>
            </a:xfrm>
            <a:prstGeom prst="ellipse">
              <a:avLst/>
            </a:prstGeom>
            <a:gradFill rotWithShape="0"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/>
            </a:p>
          </p:txBody>
        </p:sp>
        <p:sp>
          <p:nvSpPr>
            <p:cNvPr id="25607" name="Oval 6"/>
            <p:cNvSpPr>
              <a:spLocks noChangeArrowheads="1"/>
            </p:cNvSpPr>
            <p:nvPr/>
          </p:nvSpPr>
          <p:spPr bwMode="auto">
            <a:xfrm>
              <a:off x="5582" y="7400"/>
              <a:ext cx="217" cy="217"/>
            </a:xfrm>
            <a:prstGeom prst="ellipse">
              <a:avLst/>
            </a:prstGeom>
            <a:gradFill rotWithShape="0">
              <a:gsLst>
                <a:gs pos="0">
                  <a:srgbClr val="BFBFBF"/>
                </a:gs>
                <a:gs pos="100000">
                  <a:srgbClr val="737373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/>
            </a:p>
          </p:txBody>
        </p:sp>
        <p:cxnSp>
          <p:nvCxnSpPr>
            <p:cNvPr id="25608" name="AutoShape 7"/>
            <p:cNvCxnSpPr>
              <a:cxnSpLocks noChangeShapeType="1"/>
            </p:cNvCxnSpPr>
            <p:nvPr/>
          </p:nvCxnSpPr>
          <p:spPr bwMode="auto">
            <a:xfrm flipV="1">
              <a:off x="3600" y="5176"/>
              <a:ext cx="1968" cy="118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stealth" w="sm" len="med"/>
            </a:ln>
          </p:spPr>
        </p:cxnSp>
        <p:cxnSp>
          <p:nvCxnSpPr>
            <p:cNvPr id="25609" name="AutoShape 8"/>
            <p:cNvCxnSpPr>
              <a:cxnSpLocks noChangeShapeType="1"/>
            </p:cNvCxnSpPr>
            <p:nvPr/>
          </p:nvCxnSpPr>
          <p:spPr bwMode="auto">
            <a:xfrm>
              <a:off x="3600" y="6562"/>
              <a:ext cx="184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stealth" w="sm" len="med"/>
            </a:ln>
          </p:spPr>
        </p:cxnSp>
        <p:cxnSp>
          <p:nvCxnSpPr>
            <p:cNvPr id="25610" name="AutoShape 9"/>
            <p:cNvCxnSpPr>
              <a:cxnSpLocks noChangeShapeType="1"/>
            </p:cNvCxnSpPr>
            <p:nvPr/>
          </p:nvCxnSpPr>
          <p:spPr bwMode="auto">
            <a:xfrm>
              <a:off x="3600" y="6847"/>
              <a:ext cx="1848" cy="63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stealth" w="sm" len="med"/>
            </a:ln>
          </p:spPr>
        </p:cxnSp>
        <p:sp>
          <p:nvSpPr>
            <p:cNvPr id="25611" name="Text Box 10"/>
            <p:cNvSpPr txBox="1">
              <a:spLocks noChangeArrowheads="1"/>
            </p:cNvSpPr>
            <p:nvPr/>
          </p:nvSpPr>
          <p:spPr bwMode="auto">
            <a:xfrm>
              <a:off x="6691" y="4893"/>
              <a:ext cx="1646" cy="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2800" b="1" dirty="0">
                  <a:latin typeface="Calibri" pitchFamily="34" charset="0"/>
                </a:rPr>
                <a:t>曝光底片</a:t>
              </a:r>
              <a:endParaRPr lang="zh-CN" sz="2800" b="1" dirty="0"/>
            </a:p>
          </p:txBody>
        </p:sp>
        <p:sp>
          <p:nvSpPr>
            <p:cNvPr id="25612" name="Text Box 11"/>
            <p:cNvSpPr txBox="1">
              <a:spLocks noChangeArrowheads="1"/>
            </p:cNvSpPr>
            <p:nvPr/>
          </p:nvSpPr>
          <p:spPr bwMode="auto">
            <a:xfrm>
              <a:off x="7076" y="6212"/>
              <a:ext cx="1219" cy="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2800" b="1" dirty="0">
                  <a:latin typeface="Calibri" pitchFamily="34" charset="0"/>
                </a:rPr>
                <a:t>电离</a:t>
              </a:r>
              <a:endParaRPr lang="zh-CN" sz="2800" b="1" dirty="0"/>
            </a:p>
          </p:txBody>
        </p:sp>
        <p:sp>
          <p:nvSpPr>
            <p:cNvPr id="25613" name="Text Box 12"/>
            <p:cNvSpPr txBox="1">
              <a:spLocks noChangeArrowheads="1"/>
            </p:cNvSpPr>
            <p:nvPr/>
          </p:nvSpPr>
          <p:spPr bwMode="auto">
            <a:xfrm>
              <a:off x="7118" y="7255"/>
              <a:ext cx="1219" cy="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2800" b="1">
                  <a:latin typeface="Calibri" pitchFamily="34" charset="0"/>
                </a:rPr>
                <a:t>发荧光</a:t>
              </a:r>
              <a:endParaRPr lang="zh-CN" sz="2800" b="1"/>
            </a:p>
          </p:txBody>
        </p:sp>
        <p:sp>
          <p:nvSpPr>
            <p:cNvPr id="25614" name="Freeform 13"/>
            <p:cNvSpPr>
              <a:spLocks/>
            </p:cNvSpPr>
            <p:nvPr/>
          </p:nvSpPr>
          <p:spPr bwMode="auto">
            <a:xfrm>
              <a:off x="5899" y="7400"/>
              <a:ext cx="639" cy="86"/>
            </a:xfrm>
            <a:custGeom>
              <a:avLst/>
              <a:gdLst>
                <a:gd name="T0" fmla="*/ 0 w 1043"/>
                <a:gd name="T1" fmla="*/ 74 h 100"/>
                <a:gd name="T2" fmla="*/ 165 w 1043"/>
                <a:gd name="T3" fmla="*/ 0 h 100"/>
                <a:gd name="T4" fmla="*/ 292 w 1043"/>
                <a:gd name="T5" fmla="*/ 74 h 100"/>
                <a:gd name="T6" fmla="*/ 391 w 1043"/>
                <a:gd name="T7" fmla="*/ 0 h 100"/>
                <a:gd name="T8" fmla="*/ 523 w 1043"/>
                <a:gd name="T9" fmla="*/ 74 h 100"/>
                <a:gd name="T10" fmla="*/ 639 w 1043"/>
                <a:gd name="T11" fmla="*/ 74 h 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3"/>
                <a:gd name="T19" fmla="*/ 0 h 100"/>
                <a:gd name="T20" fmla="*/ 1043 w 1043"/>
                <a:gd name="T21" fmla="*/ 100 h 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3" h="100">
                  <a:moveTo>
                    <a:pt x="0" y="86"/>
                  </a:moveTo>
                  <a:cubicBezTo>
                    <a:pt x="95" y="43"/>
                    <a:pt x="190" y="0"/>
                    <a:pt x="269" y="0"/>
                  </a:cubicBezTo>
                  <a:cubicBezTo>
                    <a:pt x="348" y="0"/>
                    <a:pt x="414" y="86"/>
                    <a:pt x="476" y="86"/>
                  </a:cubicBezTo>
                  <a:cubicBezTo>
                    <a:pt x="538" y="86"/>
                    <a:pt x="576" y="0"/>
                    <a:pt x="639" y="0"/>
                  </a:cubicBezTo>
                  <a:cubicBezTo>
                    <a:pt x="702" y="0"/>
                    <a:pt x="786" y="72"/>
                    <a:pt x="853" y="86"/>
                  </a:cubicBezTo>
                  <a:cubicBezTo>
                    <a:pt x="920" y="100"/>
                    <a:pt x="1011" y="86"/>
                    <a:pt x="1043" y="8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sm" len="med"/>
              <a:tailEnd type="stealth" w="sm" len="med"/>
            </a:ln>
          </p:spPr>
          <p:txBody>
            <a:bodyPr/>
            <a:lstStyle/>
            <a:p>
              <a:endParaRPr lang="zh-CN" altLang="en-US" sz="2800" b="1"/>
            </a:p>
          </p:txBody>
        </p:sp>
        <p:sp>
          <p:nvSpPr>
            <p:cNvPr id="25615" name="Text Box 14"/>
            <p:cNvSpPr txBox="1">
              <a:spLocks noChangeArrowheads="1"/>
            </p:cNvSpPr>
            <p:nvPr/>
          </p:nvSpPr>
          <p:spPr bwMode="auto">
            <a:xfrm>
              <a:off x="5663" y="7617"/>
              <a:ext cx="1219" cy="37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2800" b="1" dirty="0">
                  <a:latin typeface="Calibri" pitchFamily="34" charset="0"/>
                </a:rPr>
                <a:t>光子</a:t>
              </a:r>
              <a:endParaRPr lang="zh-CN" sz="2800" b="1" dirty="0"/>
            </a:p>
          </p:txBody>
        </p:sp>
        <p:sp>
          <p:nvSpPr>
            <p:cNvPr id="25616" name="Text Box 15"/>
            <p:cNvSpPr txBox="1">
              <a:spLocks noChangeArrowheads="1"/>
            </p:cNvSpPr>
            <p:nvPr/>
          </p:nvSpPr>
          <p:spPr bwMode="auto">
            <a:xfrm>
              <a:off x="6911" y="7147"/>
              <a:ext cx="1219" cy="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2800" b="1" dirty="0">
                  <a:latin typeface="Calibri" pitchFamily="34" charset="0"/>
                </a:rPr>
                <a:t>发荧光</a:t>
              </a:r>
              <a:endParaRPr lang="zh-CN" sz="2800" b="1" dirty="0"/>
            </a:p>
          </p:txBody>
        </p:sp>
        <p:sp>
          <p:nvSpPr>
            <p:cNvPr id="25617" name="Text Box 16"/>
            <p:cNvSpPr txBox="1">
              <a:spLocks noChangeArrowheads="1"/>
            </p:cNvSpPr>
            <p:nvPr/>
          </p:nvSpPr>
          <p:spPr bwMode="auto">
            <a:xfrm>
              <a:off x="2472" y="7142"/>
              <a:ext cx="1219" cy="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2800" b="1">
                  <a:latin typeface="Calibri" pitchFamily="34" charset="0"/>
                </a:rPr>
                <a:t>粒子源</a:t>
              </a:r>
              <a:endParaRPr lang="zh-CN" sz="2800" b="1"/>
            </a:p>
          </p:txBody>
        </p:sp>
        <p:sp>
          <p:nvSpPr>
            <p:cNvPr id="25618" name="Text Box 18"/>
            <p:cNvSpPr txBox="1">
              <a:spLocks noChangeArrowheads="1"/>
            </p:cNvSpPr>
            <p:nvPr/>
          </p:nvSpPr>
          <p:spPr bwMode="auto">
            <a:xfrm>
              <a:off x="5927" y="6344"/>
              <a:ext cx="895" cy="37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800" b="1">
                  <a:latin typeface="Calibri" pitchFamily="34" charset="0"/>
                </a:rPr>
                <a:t>+</a:t>
              </a:r>
              <a:r>
                <a:rPr lang="zh-CN" altLang="en-US" sz="2800" b="1">
                  <a:latin typeface="Calibri" pitchFamily="34" charset="0"/>
                </a:rPr>
                <a:t>或</a:t>
              </a:r>
              <a:r>
                <a:rPr lang="en-US" altLang="zh-CN" sz="2800" b="1">
                  <a:latin typeface="Calibri" pitchFamily="34" charset="0"/>
                </a:rPr>
                <a:t>—</a:t>
              </a:r>
              <a:endParaRPr lang="zh-CN" altLang="zh-CN" sz="2800" b="1"/>
            </a:p>
          </p:txBody>
        </p:sp>
      </p:grp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23528" y="1098653"/>
            <a:ext cx="24482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38200" indent="-838200"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探测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4" descr="图12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7289" y="892332"/>
            <a:ext cx="499723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358568" y="3567258"/>
            <a:ext cx="3960440" cy="629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38200" indent="-838200" algn="l"/>
            <a:r>
              <a:rPr lang="zh-CN" altLang="en-US" sz="2800" b="1" dirty="0" smtClean="0">
                <a:latin typeface="+mn-ea"/>
                <a:ea typeface="+mn-ea"/>
              </a:rPr>
              <a:t>威耳逊</a:t>
            </a:r>
            <a:r>
              <a:rPr lang="en-US" altLang="zh-CN" sz="2800" b="1" dirty="0" smtClean="0">
                <a:latin typeface="+mn-ea"/>
                <a:ea typeface="+mn-ea"/>
              </a:rPr>
              <a:t>1912</a:t>
            </a:r>
            <a:r>
              <a:rPr lang="zh-CN" altLang="en-US" sz="2800" b="1" dirty="0" smtClean="0">
                <a:latin typeface="+mn-ea"/>
                <a:ea typeface="+mn-ea"/>
              </a:rPr>
              <a:t>年提出云室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92332"/>
            <a:ext cx="2103761" cy="260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22683" r="51724" b="18671"/>
          <a:stretch/>
        </p:blipFill>
        <p:spPr bwMode="auto">
          <a:xfrm>
            <a:off x="6324142" y="4202801"/>
            <a:ext cx="2496330" cy="256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85" y="4202801"/>
            <a:ext cx="1857456" cy="256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5496" y="4365104"/>
            <a:ext cx="3960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b="1" dirty="0" smtClean="0">
                <a:latin typeface="Times New Roman"/>
                <a:ea typeface="宋体"/>
                <a:cs typeface="Times New Roman"/>
              </a:rPr>
              <a:t>当</a:t>
            </a:r>
            <a:r>
              <a:rPr lang="zh-CN" altLang="zh-CN" b="1" spc="20" dirty="0" smtClean="0">
                <a:latin typeface="Times New Roman"/>
                <a:ea typeface="宋体"/>
                <a:cs typeface="Times New Roman"/>
              </a:rPr>
              <a:t>有</a:t>
            </a:r>
            <a:r>
              <a:rPr lang="zh-CN" altLang="en-US" b="1" spc="20" dirty="0" smtClean="0">
                <a:latin typeface="Times New Roman"/>
                <a:ea typeface="宋体"/>
                <a:cs typeface="Times New Roman"/>
              </a:rPr>
              <a:t>粒子</a:t>
            </a:r>
            <a:r>
              <a:rPr lang="zh-CN" altLang="zh-CN" b="1" spc="20" dirty="0" smtClean="0">
                <a:latin typeface="Times New Roman"/>
                <a:ea typeface="宋体"/>
                <a:cs typeface="Times New Roman"/>
              </a:rPr>
              <a:t>飞过，</a:t>
            </a:r>
            <a:r>
              <a:rPr lang="zh-CN" altLang="zh-CN" b="1" spc="20" dirty="0">
                <a:latin typeface="Times New Roman"/>
                <a:ea typeface="宋体"/>
                <a:cs typeface="Times New Roman"/>
              </a:rPr>
              <a:t>使沿途的气体分子</a:t>
            </a:r>
            <a:r>
              <a:rPr lang="zh-CN" altLang="zh-CN" b="1" spc="2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电离</a:t>
            </a:r>
            <a:r>
              <a:rPr lang="zh-CN" altLang="zh-CN" b="1" spc="20" dirty="0">
                <a:latin typeface="Times New Roman"/>
                <a:ea typeface="宋体"/>
                <a:cs typeface="Times New Roman"/>
              </a:rPr>
              <a:t>，过饱和酒精蒸气就会以这些离子为核心</a:t>
            </a:r>
            <a:r>
              <a:rPr lang="zh-CN" altLang="zh-CN" b="1" spc="2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凝结成雾滴</a:t>
            </a:r>
            <a:r>
              <a:rPr lang="zh-CN" altLang="zh-CN" b="1" spc="20" dirty="0">
                <a:latin typeface="Times New Roman"/>
                <a:ea typeface="宋体"/>
                <a:cs typeface="Times New Roman"/>
              </a:rPr>
              <a:t>，于是显示出射线的</a:t>
            </a:r>
            <a:r>
              <a:rPr lang="zh-CN" altLang="zh-CN" b="1" spc="2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径迹</a:t>
            </a:r>
            <a:r>
              <a:rPr lang="zh-CN" altLang="zh-CN" b="1" spc="20" dirty="0">
                <a:latin typeface="Times New Roman"/>
                <a:ea typeface="宋体"/>
                <a:cs typeface="Times New Roman"/>
              </a:rPr>
              <a:t>。</a:t>
            </a:r>
            <a:endParaRPr lang="zh-CN" altLang="en-US" b="1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882393" y="1036186"/>
            <a:ext cx="2191948" cy="115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74341" y="620688"/>
            <a:ext cx="2458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b="1" dirty="0">
                <a:solidFill>
                  <a:prstClr val="black"/>
                </a:solidFill>
                <a:latin typeface="Times New Roman"/>
                <a:ea typeface="宋体"/>
                <a:cs typeface="Times New Roman"/>
              </a:rPr>
              <a:t>充满过饱和水蒸气或酒精蒸气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6876256" y="3420486"/>
            <a:ext cx="2056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spc="20" dirty="0" smtClean="0">
                <a:solidFill>
                  <a:prstClr val="black"/>
                </a:solidFill>
                <a:latin typeface="Times New Roman"/>
                <a:ea typeface="宋体"/>
                <a:cs typeface="Times New Roman"/>
              </a:rPr>
              <a:t>粒子</a:t>
            </a:r>
            <a:r>
              <a:rPr lang="zh-CN" altLang="en-US" b="1" spc="20" dirty="0" smtClean="0">
                <a:solidFill>
                  <a:prstClr val="black"/>
                </a:solidFill>
                <a:latin typeface="Times New Roman"/>
                <a:ea typeface="宋体"/>
                <a:cs typeface="Times New Roman"/>
              </a:rPr>
              <a:t>径迹照片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6732240" y="2636912"/>
            <a:ext cx="840067" cy="78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152273" y="3882151"/>
            <a:ext cx="420034" cy="48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5580112" y="3882151"/>
            <a:ext cx="1844412" cy="48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02607"/>
              </p:ext>
            </p:extLst>
          </p:nvPr>
        </p:nvGraphicFramePr>
        <p:xfrm>
          <a:off x="195738" y="1075641"/>
          <a:ext cx="8776636" cy="5801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29"/>
                <a:gridCol w="2996335"/>
                <a:gridCol w="2567569"/>
                <a:gridCol w="2247503"/>
              </a:tblGrid>
              <a:tr h="4604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射线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α</a:t>
                      </a:r>
                      <a:r>
                        <a:rPr lang="zh-CN" sz="2400" b="1">
                          <a:effectLst/>
                        </a:rPr>
                        <a:t>射线</a:t>
                      </a:r>
                      <a:endParaRPr lang="zh-CN" sz="2400" b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β</a:t>
                      </a:r>
                      <a:r>
                        <a:rPr lang="zh-CN" sz="2400" b="1">
                          <a:effectLst/>
                        </a:rPr>
                        <a:t>射线</a:t>
                      </a:r>
                      <a:endParaRPr lang="zh-CN" sz="2400" b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γ</a:t>
                      </a:r>
                      <a:r>
                        <a:rPr lang="zh-CN" sz="2400" b="1">
                          <a:effectLst/>
                        </a:rPr>
                        <a:t>射线</a:t>
                      </a:r>
                      <a:endParaRPr lang="zh-CN" sz="2400" b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</a:tr>
              <a:tr h="5411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径迹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直、粗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曲、细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>
                          <a:effectLst/>
                        </a:rPr>
                        <a:t>无明显径迹</a:t>
                      </a:r>
                      <a:endParaRPr lang="zh-CN" sz="2400" b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</a:tr>
              <a:tr h="168690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图片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400" b="1" spc="55" dirty="0" smtClean="0">
                        <a:solidFill>
                          <a:srgbClr val="231F20"/>
                        </a:solidFill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400" b="1" spc="55" dirty="0">
                        <a:solidFill>
                          <a:srgbClr val="231F20"/>
                        </a:solidFill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400" b="1" spc="55">
                        <a:solidFill>
                          <a:srgbClr val="231F20"/>
                        </a:solidFill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400" b="1" spc="55">
                        <a:solidFill>
                          <a:srgbClr val="231F20"/>
                        </a:solidFill>
                        <a:effectLst/>
                        <a:latin typeface="Times New Roman"/>
                        <a:ea typeface="宋体"/>
                        <a:cs typeface="宋体"/>
                      </a:endParaRPr>
                    </a:p>
                  </a:txBody>
                  <a:tcPr marL="108701" marR="108701" marT="0" marB="0"/>
                </a:tc>
              </a:tr>
              <a:tr h="297722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spc="55" dirty="0">
                          <a:effectLst/>
                        </a:rPr>
                        <a:t>原因</a:t>
                      </a:r>
                      <a:endParaRPr lang="zh-CN" sz="24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="1" dirty="0" smtClean="0">
                          <a:effectLst/>
                        </a:rPr>
                        <a:t>α</a:t>
                      </a:r>
                      <a:r>
                        <a:rPr lang="zh-CN" sz="2200" b="1" spc="20" dirty="0">
                          <a:effectLst/>
                        </a:rPr>
                        <a:t>粒子的质量比较大</a:t>
                      </a:r>
                      <a:r>
                        <a:rPr lang="zh-CN" sz="2200" b="1" spc="20" dirty="0" smtClean="0">
                          <a:effectLst/>
                        </a:rPr>
                        <a:t>，不易</a:t>
                      </a:r>
                      <a:r>
                        <a:rPr lang="zh-CN" sz="2200" b="1" spc="20" dirty="0">
                          <a:effectLst/>
                        </a:rPr>
                        <a:t>改变方向，故</a:t>
                      </a:r>
                      <a:r>
                        <a:rPr lang="zh-CN" sz="2200" b="1" spc="20" dirty="0">
                          <a:solidFill>
                            <a:srgbClr val="FF0000"/>
                          </a:solidFill>
                          <a:effectLst/>
                        </a:rPr>
                        <a:t>径迹为直线</a:t>
                      </a:r>
                      <a:r>
                        <a:rPr lang="zh-CN" sz="2200" b="1" spc="20" dirty="0">
                          <a:effectLst/>
                        </a:rPr>
                        <a:t>；由于它的电离本领大，沿途产生的离子多，所以它在云室中的</a:t>
                      </a:r>
                      <a:r>
                        <a:rPr lang="zh-CN" sz="2200" b="1" spc="20" dirty="0">
                          <a:solidFill>
                            <a:srgbClr val="FF0000"/>
                          </a:solidFill>
                          <a:effectLst/>
                        </a:rPr>
                        <a:t>径迹较</a:t>
                      </a:r>
                      <a:r>
                        <a:rPr lang="zh-CN" sz="2200" b="1" spc="20" dirty="0" smtClean="0">
                          <a:solidFill>
                            <a:srgbClr val="FF0000"/>
                          </a:solidFill>
                          <a:effectLst/>
                        </a:rPr>
                        <a:t>粗</a:t>
                      </a:r>
                      <a:endParaRPr lang="zh-CN" sz="22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="1" dirty="0" smtClean="0">
                          <a:effectLst/>
                        </a:rPr>
                        <a:t>β</a:t>
                      </a:r>
                      <a:r>
                        <a:rPr lang="zh-CN" sz="2200" b="1" spc="20" dirty="0">
                          <a:effectLst/>
                        </a:rPr>
                        <a:t>粒子质量小</a:t>
                      </a:r>
                      <a:r>
                        <a:rPr lang="zh-CN" sz="2200" b="1" spc="20" dirty="0" smtClean="0">
                          <a:effectLst/>
                        </a:rPr>
                        <a:t>，易改变</a:t>
                      </a:r>
                      <a:r>
                        <a:rPr lang="zh-CN" altLang="en-US" sz="2200" b="1" spc="20" dirty="0" smtClean="0">
                          <a:effectLst/>
                        </a:rPr>
                        <a:t>方向</a:t>
                      </a:r>
                      <a:r>
                        <a:rPr lang="zh-CN" sz="2200" b="1" spc="20" dirty="0" smtClean="0">
                          <a:effectLst/>
                        </a:rPr>
                        <a:t>，</a:t>
                      </a:r>
                      <a:r>
                        <a:rPr lang="zh-CN" sz="2200" b="1" spc="20" dirty="0">
                          <a:effectLst/>
                        </a:rPr>
                        <a:t>故径</a:t>
                      </a:r>
                      <a:r>
                        <a:rPr lang="zh-CN" sz="2200" b="1" spc="20" dirty="0">
                          <a:solidFill>
                            <a:srgbClr val="FF0000"/>
                          </a:solidFill>
                          <a:effectLst/>
                        </a:rPr>
                        <a:t>迹为曲线</a:t>
                      </a:r>
                      <a:r>
                        <a:rPr lang="zh-CN" sz="2200" b="1" spc="20" dirty="0" smtClean="0">
                          <a:effectLst/>
                        </a:rPr>
                        <a:t>；电离</a:t>
                      </a:r>
                      <a:r>
                        <a:rPr lang="zh-CN" sz="2200" b="1" spc="20" dirty="0">
                          <a:effectLst/>
                        </a:rPr>
                        <a:t>本领较弱，沿途产生的离子少，故径变较细的</a:t>
                      </a:r>
                      <a:r>
                        <a:rPr lang="zh-CN" sz="2200" b="1" spc="20" dirty="0">
                          <a:solidFill>
                            <a:srgbClr val="FF0000"/>
                          </a:solidFill>
                          <a:effectLst/>
                        </a:rPr>
                        <a:t>径迹较细</a:t>
                      </a:r>
                      <a:r>
                        <a:rPr lang="zh-CN" sz="2200" b="1" spc="20" dirty="0">
                          <a:effectLst/>
                        </a:rPr>
                        <a:t>。</a:t>
                      </a:r>
                      <a:endParaRPr lang="zh-CN" sz="2200" b="1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200" b="1" dirty="0" smtClean="0">
                          <a:effectLst/>
                        </a:rPr>
                        <a:t>γ</a:t>
                      </a:r>
                      <a:r>
                        <a:rPr lang="zh-CN" sz="2200" b="1" spc="20" dirty="0">
                          <a:effectLst/>
                        </a:rPr>
                        <a:t>粒子的电离本领很小，沿途产生的离子极少，在云室中一般</a:t>
                      </a:r>
                      <a:r>
                        <a:rPr lang="zh-CN" sz="2200" b="1" spc="20" dirty="0">
                          <a:solidFill>
                            <a:srgbClr val="FF0000"/>
                          </a:solidFill>
                          <a:effectLst/>
                        </a:rPr>
                        <a:t>看不到它的径迹</a:t>
                      </a:r>
                      <a:endParaRPr lang="zh-CN" sz="22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108701" marR="108701" marT="0" marB="0"/>
                </a:tc>
              </a:tr>
            </a:tbl>
          </a:graphicData>
        </a:graphic>
      </p:graphicFrame>
      <p:pic>
        <p:nvPicPr>
          <p:cNvPr id="19459" name="Picture 3" descr="说明: http://static.anoah.com/uploads/sltd/pc3/unknow/rjxkbwlxx3/N6JH1ea3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t="20845" r="61374" b="34930"/>
          <a:stretch>
            <a:fillRect/>
          </a:stretch>
        </p:blipFill>
        <p:spPr bwMode="auto">
          <a:xfrm>
            <a:off x="1979712" y="2273300"/>
            <a:ext cx="141922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说明: http://static.anoah.com/uploads/sltd/pc3/unknow/rjxkbwlxx3/N6JH1ea3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7" t="20845" r="35713" b="33240"/>
          <a:stretch>
            <a:fillRect/>
          </a:stretch>
        </p:blipFill>
        <p:spPr bwMode="auto">
          <a:xfrm>
            <a:off x="4802548" y="2273300"/>
            <a:ext cx="10953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currentImg" descr="说明: http://static.anoah.com/uploads/sltd/pc3/unknow/rjxkbwlxx3/N6JH1ea3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7" t="20563" r="7639" b="31157"/>
          <a:stretch>
            <a:fillRect/>
          </a:stretch>
        </p:blipFill>
        <p:spPr bwMode="auto">
          <a:xfrm>
            <a:off x="7380312" y="2206625"/>
            <a:ext cx="904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4180" y="620688"/>
            <a:ext cx="56156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云室中的照片径迹特点以及成因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03400" y="29495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2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6" y="1048971"/>
            <a:ext cx="537686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" y="726739"/>
            <a:ext cx="3751024" cy="278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4910" y="3697636"/>
            <a:ext cx="4745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盖革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米勒计数器，</a:t>
            </a:r>
            <a:r>
              <a:rPr lang="en-US" altLang="zh-CN" sz="2800" b="1" dirty="0" smtClean="0"/>
              <a:t>1928</a:t>
            </a:r>
            <a:r>
              <a:rPr lang="zh-CN" altLang="en-US" sz="2800" b="1" dirty="0" smtClean="0"/>
              <a:t>年</a:t>
            </a:r>
            <a:endParaRPr lang="zh-CN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9402" y="4350583"/>
            <a:ext cx="8833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2800" b="1" dirty="0" smtClean="0"/>
              <a:t>当粒子</a:t>
            </a:r>
            <a:r>
              <a:rPr lang="zh-CN" altLang="zh-CN" sz="2800" b="1" dirty="0"/>
              <a:t>进入铜管时</a:t>
            </a:r>
            <a:r>
              <a:rPr lang="zh-CN" altLang="zh-CN" sz="2800" b="1" dirty="0" smtClean="0"/>
              <a:t>，气体原子</a:t>
            </a:r>
            <a:r>
              <a:rPr lang="zh-CN" altLang="en-US" sz="2800" b="1" dirty="0" smtClean="0"/>
              <a:t>被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电离</a:t>
            </a:r>
            <a:r>
              <a:rPr lang="zh-CN" altLang="zh-CN" sz="2800" b="1" dirty="0" smtClean="0"/>
              <a:t>，产生电子</a:t>
            </a:r>
            <a:r>
              <a:rPr lang="zh-CN" altLang="en-US" sz="2800" b="1" dirty="0" smtClean="0"/>
              <a:t>被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加速</a:t>
            </a:r>
            <a:r>
              <a:rPr lang="zh-CN" altLang="zh-CN" sz="2800" b="1" dirty="0"/>
              <a:t>。电子</a:t>
            </a:r>
            <a:r>
              <a:rPr lang="zh-CN" altLang="zh-CN" sz="2800" b="1" dirty="0" smtClean="0"/>
              <a:t>跟气体</a:t>
            </a:r>
            <a:r>
              <a:rPr lang="zh-CN" altLang="zh-CN" sz="2800" b="1" dirty="0"/>
              <a:t>分子碰撞时，又使气体分子</a:t>
            </a:r>
            <a:r>
              <a:rPr lang="zh-CN" altLang="zh-CN" sz="2800" b="1" dirty="0" smtClean="0"/>
              <a:t>电离</a:t>
            </a:r>
            <a:r>
              <a:rPr lang="en-US" altLang="zh-CN" sz="2800" b="1" dirty="0" smtClean="0"/>
              <a:t>……</a:t>
            </a:r>
            <a:r>
              <a:rPr lang="zh-CN" altLang="zh-CN" sz="2800" b="1" dirty="0" smtClean="0"/>
              <a:t>这样</a:t>
            </a:r>
            <a:r>
              <a:rPr lang="zh-CN" altLang="zh-CN" sz="2800" b="1" dirty="0"/>
              <a:t>，</a:t>
            </a:r>
            <a:r>
              <a:rPr lang="zh-CN" altLang="zh-CN" sz="2800" b="1" dirty="0">
                <a:solidFill>
                  <a:srgbClr val="FF0000"/>
                </a:solidFill>
              </a:rPr>
              <a:t>一个粒子</a:t>
            </a:r>
            <a:r>
              <a:rPr lang="zh-CN" altLang="zh-CN" sz="2800" b="1" dirty="0"/>
              <a:t>进入管中可以产生大量电子。这些电子到达阳极，正离子到达阴极，在电路中就产生</a:t>
            </a:r>
            <a:r>
              <a:rPr lang="zh-CN" altLang="zh-CN" sz="2800" b="1" dirty="0">
                <a:solidFill>
                  <a:srgbClr val="FF0000"/>
                </a:solidFill>
              </a:rPr>
              <a:t>一次脉冲放电</a:t>
            </a:r>
            <a:r>
              <a:rPr lang="zh-CN" altLang="zh-CN" sz="2800" b="1" dirty="0"/>
              <a:t>，利用电子仪器可以把</a:t>
            </a:r>
            <a:r>
              <a:rPr lang="zh-CN" altLang="zh-CN" sz="2800" b="1" dirty="0">
                <a:solidFill>
                  <a:srgbClr val="FF0000"/>
                </a:solidFill>
              </a:rPr>
              <a:t>放电次数</a:t>
            </a:r>
            <a:r>
              <a:rPr lang="zh-CN" altLang="zh-CN" sz="2800" b="1" dirty="0"/>
              <a:t>记录下来。</a:t>
            </a:r>
            <a:endParaRPr lang="zh-CN" altLang="en-US" sz="2800" b="1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68144" y="1048971"/>
            <a:ext cx="792088" cy="79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16216" y="692696"/>
            <a:ext cx="2088232" cy="47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低压惰性气体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06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9612" y="618762"/>
            <a:ext cx="3896519" cy="73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838200" indent="-838200" algn="l">
              <a:defRPr/>
            </a:pPr>
            <a:r>
              <a:rPr lang="en-US" altLang="zh-CN" sz="2800" b="1" kern="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2. </a:t>
            </a:r>
            <a:r>
              <a:rPr lang="zh-CN" altLang="en-US" sz="2800" b="1" kern="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放射性同位素应用</a:t>
            </a:r>
            <a:endParaRPr lang="zh-CN" altLang="en-US" sz="2800" b="1" kern="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34808" y="648340"/>
            <a:ext cx="3796241" cy="3045979"/>
            <a:chOff x="4572000" y="778753"/>
            <a:chExt cx="3796241" cy="3045979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101968" y="3270734"/>
              <a:ext cx="27363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536575" indent="-536575" algn="l" eaLnBrk="0" hangingPunct="0"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3000" b="1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射线测厚</a:t>
              </a:r>
              <a:endParaRPr kumimoji="0" lang="zh-CN" altLang="en-US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53" b="5762"/>
            <a:stretch/>
          </p:blipFill>
          <p:spPr bwMode="auto">
            <a:xfrm rot="16200000">
              <a:off x="5247745" y="103008"/>
              <a:ext cx="2444751" cy="3796241"/>
            </a:xfrm>
            <a:prstGeom prst="round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899592" y="2307101"/>
            <a:ext cx="2760211" cy="4293732"/>
            <a:chOff x="899592" y="2307101"/>
            <a:chExt cx="2760211" cy="4293732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923499" y="6046835"/>
              <a:ext cx="27363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536575" indent="-536575" eaLnBrk="0" hangingPunct="0"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3000" b="1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放射治疗</a:t>
              </a:r>
              <a:endParaRPr kumimoji="0" lang="zh-CN" altLang="en-US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307101"/>
              <a:ext cx="2736304" cy="3558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027586" y="3829167"/>
            <a:ext cx="2810686" cy="2780308"/>
            <a:chOff x="5027586" y="3829167"/>
            <a:chExt cx="2810686" cy="2780308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5076056" y="6055477"/>
              <a:ext cx="27363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536575" indent="-536575" algn="l" eaLnBrk="0" hangingPunct="0"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3000" b="1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放射</a:t>
              </a:r>
              <a:r>
                <a:rPr kumimoji="0" lang="zh-CN" altLang="en-US" sz="3000" b="1" dirty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保鲜</a:t>
              </a:r>
            </a:p>
          </p:txBody>
        </p:sp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586" y="3829167"/>
              <a:ext cx="2810686" cy="213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14223" y="1447131"/>
            <a:ext cx="34817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36575" indent="-536575" algn="l" eaLnBrk="0" hangingPunct="0">
              <a:defRPr/>
            </a:pPr>
            <a:r>
              <a:rPr kumimoji="0" lang="en-US" altLang="zh-CN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(1) </a:t>
            </a:r>
            <a:r>
              <a:rPr kumimoji="0" lang="zh-CN" altLang="en-US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射线的种种应用</a:t>
            </a:r>
            <a:endParaRPr kumimoji="0" lang="zh-CN" altLang="en-US" sz="3000" b="1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35649" y="775737"/>
            <a:ext cx="82153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36575" indent="-536575" algn="l" eaLnBrk="0" hangingPunct="0">
              <a:defRPr/>
            </a:pPr>
            <a:r>
              <a:rPr kumimoji="0" lang="en-US" altLang="zh-CN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(2) </a:t>
            </a:r>
            <a:r>
              <a:rPr kumimoji="0" lang="zh-CN" altLang="en-US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作为</a:t>
            </a:r>
            <a:r>
              <a:rPr kumimoji="0" lang="zh-CN" altLang="en-US" sz="3000" b="1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示踪原子</a:t>
            </a:r>
            <a:endParaRPr kumimoji="0" lang="zh-CN" altLang="en-US" sz="3000" b="1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02873" y="5232136"/>
            <a:ext cx="82153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536575" indent="-536575" algn="l" eaLnBrk="0" hangingPunct="0">
              <a:defRPr/>
            </a:pPr>
            <a:r>
              <a:rPr kumimoji="0" lang="en-US" altLang="zh-CN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(3) </a:t>
            </a:r>
            <a:r>
              <a:rPr kumimoji="0" lang="zh-CN" altLang="en-US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进行</a:t>
            </a:r>
            <a:r>
              <a:rPr kumimoji="0" lang="zh-CN" altLang="en-US" sz="30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考古研究</a:t>
            </a:r>
            <a:r>
              <a:rPr kumimoji="0" lang="zh-CN" altLang="en-US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。利用放射性同位素碳</a:t>
            </a:r>
            <a:r>
              <a:rPr kumimoji="0" lang="en-US" altLang="zh-CN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</a:t>
            </a:r>
            <a:r>
              <a:rPr kumimoji="0" lang="zh-CN" altLang="en-US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，判定出土</a:t>
            </a:r>
            <a:r>
              <a:rPr kumimoji="0" lang="zh-CN" altLang="en-US" sz="3000" b="1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木质文物</a:t>
            </a:r>
            <a:r>
              <a:rPr kumimoji="0" lang="zh-CN" altLang="en-US" sz="3000" b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的产生年代。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95012" y="1498318"/>
            <a:ext cx="4645025" cy="2362730"/>
            <a:chOff x="1795012" y="1498318"/>
            <a:chExt cx="4645025" cy="2362730"/>
          </a:xfrm>
        </p:grpSpPr>
        <p:pic>
          <p:nvPicPr>
            <p:cNvPr id="2355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012" y="1498318"/>
              <a:ext cx="4645025" cy="184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31744" y="3399383"/>
              <a:ext cx="381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正电子断层扫描仪（</a:t>
              </a:r>
              <a:r>
                <a:rPr lang="en-US" altLang="zh-CN" dirty="0" smtClean="0"/>
                <a:t>PET</a:t>
              </a:r>
              <a:r>
                <a:rPr lang="zh-CN" altLang="en-US" dirty="0" smtClean="0"/>
                <a:t>）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457" y="3884855"/>
                <a:ext cx="82980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b="1" dirty="0" smtClean="0"/>
                  <a:t>把放射性同位素，如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b="1" i="1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en-US" altLang="zh-CN" b="1" i="1">
                            <a:latin typeface="Cambria Math"/>
                          </a:rPr>
                          <m:t>𝟏𝟖</m:t>
                        </m:r>
                      </m:sup>
                      <m:e>
                        <m:r>
                          <a:rPr lang="en-US" altLang="zh-CN" b="1" i="1">
                            <a:latin typeface="Cambria Math"/>
                          </a:rPr>
                          <m:t>𝑭</m:t>
                        </m:r>
                      </m:e>
                    </m:sPre>
                  </m:oMath>
                </a14:m>
                <a:r>
                  <a:rPr lang="zh-CN" altLang="en-US" b="1" dirty="0" smtClean="0"/>
                  <a:t>注射到目标组织中，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b="1" i="1">
                            <a:latin typeface="Cambria Math"/>
                          </a:rPr>
                        </m:ctrlPr>
                      </m:sPrePr>
                      <m:sub/>
                      <m:sup>
                        <m:r>
                          <a:rPr lang="en-US" altLang="zh-CN" b="1" i="1">
                            <a:latin typeface="Cambria Math"/>
                          </a:rPr>
                          <m:t>𝟏𝟖</m:t>
                        </m:r>
                      </m:sup>
                      <m:e>
                        <m:r>
                          <a:rPr lang="en-US" altLang="zh-CN" b="1" i="1">
                            <a:latin typeface="Cambria Math"/>
                          </a:rPr>
                          <m:t>𝑭</m:t>
                        </m:r>
                      </m:e>
                    </m:sPre>
                  </m:oMath>
                </a14:m>
                <a:r>
                  <a:rPr lang="zh-CN" altLang="en-US" b="1" dirty="0" smtClean="0"/>
                  <a:t>衰变产生正电子，与近邻电子发生湮灭，形成</a:t>
                </a:r>
                <a:r>
                  <a:rPr lang="el-GR" altLang="zh-CN" b="1" dirty="0" smtClean="0">
                    <a:latin typeface="Times New Roman"/>
                    <a:cs typeface="Times New Roman"/>
                  </a:rPr>
                  <a:t>γ</a:t>
                </a:r>
                <a:r>
                  <a:rPr lang="zh-CN" altLang="en-US" b="1" dirty="0" smtClean="0">
                    <a:latin typeface="Times New Roman"/>
                    <a:cs typeface="Times New Roman"/>
                  </a:rPr>
                  <a:t>射线。</a:t>
                </a:r>
                <a:r>
                  <a:rPr lang="en-US" altLang="zh-CN" b="1" dirty="0" smtClean="0">
                    <a:latin typeface="Times New Roman"/>
                    <a:cs typeface="Times New Roman"/>
                  </a:rPr>
                  <a:t>PET</a:t>
                </a:r>
                <a:r>
                  <a:rPr lang="zh-CN" altLang="en-US" b="1" dirty="0" smtClean="0">
                    <a:latin typeface="Times New Roman"/>
                    <a:cs typeface="Times New Roman"/>
                  </a:rPr>
                  <a:t>扫描检测</a:t>
                </a:r>
                <a:r>
                  <a:rPr lang="el-GR" altLang="zh-CN" b="1" dirty="0" smtClean="0">
                    <a:latin typeface="Times New Roman"/>
                    <a:cs typeface="Times New Roman"/>
                  </a:rPr>
                  <a:t>γ</a:t>
                </a:r>
                <a:r>
                  <a:rPr lang="zh-CN" altLang="en-US" b="1" dirty="0" smtClean="0">
                    <a:latin typeface="Times New Roman"/>
                    <a:cs typeface="Times New Roman"/>
                  </a:rPr>
                  <a:t>射线，构建三维同位素分布图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7" y="3884855"/>
                <a:ext cx="8298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76" t="-5076" r="-1029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2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1289</Words>
  <Application>Microsoft Office PowerPoint</Application>
  <PresentationFormat>全屏显示(4:3)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自定义设计方案</vt:lpstr>
      <vt:lpstr>Equation</vt:lpstr>
      <vt:lpstr>公式</vt:lpstr>
      <vt:lpstr>2.2 半衰期</vt:lpstr>
      <vt:lpstr>2.不同的放射性元素，半衰期不同</vt:lpstr>
      <vt:lpstr>PowerPoint 演示文稿</vt:lpstr>
      <vt:lpstr>2.3 探测与应用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小测验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§19.3 放射性元素的衰变</dc:title>
  <dc:creator>yang</dc:creator>
  <cp:lastModifiedBy>Windows 用户</cp:lastModifiedBy>
  <cp:revision>168</cp:revision>
  <dcterms:created xsi:type="dcterms:W3CDTF">2003-03-06T02:16:39Z</dcterms:created>
  <dcterms:modified xsi:type="dcterms:W3CDTF">2017-08-03T00:38:32Z</dcterms:modified>
</cp:coreProperties>
</file>